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3"/>
  </p:notesMasterIdLst>
  <p:sldIdLst>
    <p:sldId id="433"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72" r:id="rId16"/>
    <p:sldId id="275" r:id="rId17"/>
    <p:sldId id="277" r:id="rId18"/>
    <p:sldId id="280" r:id="rId19"/>
    <p:sldId id="281" r:id="rId20"/>
    <p:sldId id="282" r:id="rId21"/>
    <p:sldId id="285" r:id="rId22"/>
    <p:sldId id="286" r:id="rId23"/>
    <p:sldId id="287" r:id="rId24"/>
    <p:sldId id="288" r:id="rId25"/>
    <p:sldId id="289" r:id="rId26"/>
    <p:sldId id="293" r:id="rId27"/>
    <p:sldId id="300" r:id="rId28"/>
    <p:sldId id="301" r:id="rId29"/>
    <p:sldId id="302" r:id="rId30"/>
    <p:sldId id="306" r:id="rId31"/>
    <p:sldId id="307" r:id="rId32"/>
    <p:sldId id="310" r:id="rId33"/>
    <p:sldId id="311" r:id="rId34"/>
    <p:sldId id="312" r:id="rId35"/>
    <p:sldId id="313" r:id="rId36"/>
    <p:sldId id="314" r:id="rId37"/>
    <p:sldId id="315" r:id="rId38"/>
    <p:sldId id="318" r:id="rId39"/>
    <p:sldId id="319" r:id="rId40"/>
    <p:sldId id="320" r:id="rId41"/>
    <p:sldId id="321" r:id="rId42"/>
    <p:sldId id="324" r:id="rId43"/>
    <p:sldId id="325" r:id="rId44"/>
    <p:sldId id="326" r:id="rId45"/>
    <p:sldId id="330" r:id="rId46"/>
    <p:sldId id="331" r:id="rId47"/>
    <p:sldId id="334" r:id="rId48"/>
    <p:sldId id="335" r:id="rId49"/>
    <p:sldId id="336" r:id="rId50"/>
    <p:sldId id="337" r:id="rId51"/>
    <p:sldId id="340" r:id="rId52"/>
    <p:sldId id="341" r:id="rId53"/>
    <p:sldId id="342" r:id="rId54"/>
    <p:sldId id="345" r:id="rId55"/>
    <p:sldId id="346" r:id="rId56"/>
    <p:sldId id="347" r:id="rId57"/>
    <p:sldId id="348" r:id="rId58"/>
    <p:sldId id="351" r:id="rId59"/>
    <p:sldId id="352" r:id="rId60"/>
    <p:sldId id="353" r:id="rId61"/>
    <p:sldId id="356" r:id="rId62"/>
    <p:sldId id="357" r:id="rId63"/>
    <p:sldId id="358" r:id="rId64"/>
    <p:sldId id="359" r:id="rId65"/>
    <p:sldId id="360" r:id="rId66"/>
    <p:sldId id="361" r:id="rId67"/>
    <p:sldId id="364" r:id="rId68"/>
    <p:sldId id="365" r:id="rId69"/>
    <p:sldId id="366" r:id="rId70"/>
    <p:sldId id="378" r:id="rId71"/>
    <p:sldId id="379" r:id="rId72"/>
    <p:sldId id="382" r:id="rId73"/>
    <p:sldId id="383" r:id="rId74"/>
    <p:sldId id="384" r:id="rId75"/>
    <p:sldId id="385" r:id="rId76"/>
    <p:sldId id="386" r:id="rId77"/>
    <p:sldId id="393" r:id="rId78"/>
    <p:sldId id="396" r:id="rId79"/>
    <p:sldId id="398" r:id="rId80"/>
    <p:sldId id="400" r:id="rId81"/>
    <p:sldId id="404" r:id="rId82"/>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3" roundtripDataSignature="AMtx7mjqUah9f7dhWg2TsNa6d3ZFrBISS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E" initials="" lastIdx="1" clrIdx="0"/>
  <p:cmAuthor id="1" name="Newton, Andy" initials="" lastIdx="5" clrIdx="1"/>
  <p:cmAuthor id="2" name="Tory Vizenor" initials="" lastIdx="2" clrIdx="2"/>
  <p:cmAuthor id="3" name="Tory Doolin" initials="" lastIdx="5" clrIdx="3"/>
  <p:cmAuthor id="4" name="Newton, Andy" initials="NA" lastIdx="2" clrIdx="4">
    <p:extLst>
      <p:ext uri="{19B8F6BF-5375-455C-9EA6-DF929625EA0E}">
        <p15:presenceInfo xmlns:p15="http://schemas.microsoft.com/office/powerpoint/2012/main" userId="S-1-5-21-4250845945-3731851581-3800177176-49714" providerId="AD"/>
      </p:ext>
    </p:extLst>
  </p:cmAuthor>
  <p:cmAuthor id="5" name="Newton, Andy" initials="NA [2]" lastIdx="2" clrIdx="5">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76"/>
    <a:srgbClr val="1C83A8"/>
    <a:srgbClr val="4E4CB4"/>
    <a:srgbClr val="144652"/>
    <a:srgbClr val="005F6A"/>
    <a:srgbClr val="D0E7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85076" autoAdjust="0"/>
  </p:normalViewPr>
  <p:slideViewPr>
    <p:cSldViewPr snapToGrid="0">
      <p:cViewPr varScale="1">
        <p:scale>
          <a:sx n="74" d="100"/>
          <a:sy n="74" d="100"/>
        </p:scale>
        <p:origin x="1488" y="60"/>
      </p:cViewPr>
      <p:guideLst>
        <p:guide orient="horz" pos="2160"/>
        <p:guide pos="2880"/>
      </p:guideLst>
    </p:cSldViewPr>
  </p:slideViewPr>
  <p:outlineViewPr>
    <p:cViewPr>
      <p:scale>
        <a:sx n="33" d="100"/>
        <a:sy n="33" d="100"/>
      </p:scale>
      <p:origin x="0" y="-440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18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86"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184"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18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794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375" y="0"/>
            <a:ext cx="3170238" cy="4794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0188"/>
            <a:ext cx="3170238" cy="4794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4275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6" name="Google Shape;126;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3907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89" name="Google Shape;189;p1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940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1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96" name="Google Shape;196;p1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2771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03" name="Google Shape;203;p1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886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1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26" name="Google Shape;226;p1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155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2" name="Google Shape;232;p1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33" name="Google Shape;233;p1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1247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58" name="Google Shape;258;p2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22105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72" name="Google Shape;272;p2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68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94" name="Google Shape;294;p2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80922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2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02" name="Google Shape;302;p2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19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011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2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09" name="Google Shape;309;p2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450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2" name="Google Shape;132;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29217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3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32" name="Google Shape;332;p3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2544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3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40" name="Google Shape;340;p3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000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47" name="Google Shape;347;p3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810938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3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55" name="Google Shape;355;p3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24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6286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3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62" name="Google Shape;362;p3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171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3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392" name="Google Shape;392;p3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5603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8" name="Google Shape;448;p4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49" name="Google Shape;449;p4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114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5" name="Google Shape;455;p4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56" name="Google Shape;456;p4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3911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4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65" name="Google Shape;465;p4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29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2727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p5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495" name="Google Shape;495;p5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1809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39" name="Google Shape;139;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51330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5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03" name="Google Shape;503;p5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3365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6" name="Google Shape;526;p5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27" name="Google Shape;527;p5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5532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 name="Google Shape;532;p5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33" name="Google Shape;533;p5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3108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5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40" name="Google Shape;540;p5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1199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5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48" name="Google Shape;548;p5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5558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5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56" name="Google Shape;556;p5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28200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2" name="Google Shape;562;p6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63" name="Google Shape;563;p6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6682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5" name="Google Shape;585;p6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86" name="Google Shape;586;p6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0019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6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593" name="Google Shape;593;p6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39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59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6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6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00" name="Google Shape;600;p6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238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46" name="Google Shape;146;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10224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6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p6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07" name="Google Shape;607;p6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8867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9" name="Google Shape;629;p6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30" name="Google Shape;630;p6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8052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7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7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37" name="Google Shape;637;p7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9670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7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 name="Google Shape;643;p7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44" name="Google Shape;644;p7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3319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7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p7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75" name="Google Shape;675;p7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6358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7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682" name="Google Shape;682;p7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2423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7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4" name="Google Shape;704;p7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05" name="Google Shape;705;p7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1215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8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12" name="Google Shape;712;p8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0190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8" name="Google Shape;718;p8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19" name="Google Shape;719;p8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49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9744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8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8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27" name="Google Shape;727;p8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101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53" name="Google Shape;153;p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215006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0" name="Google Shape;750;p8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51" name="Google Shape;751;p8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01305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8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8" name="Google Shape;758;p8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59" name="Google Shape;759;p8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06355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8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8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66" name="Google Shape;766;p8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5318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9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9" name="Google Shape;789;p9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90" name="Google Shape;790;p9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3440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9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797" name="Google Shape;797;p9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29812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9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4" name="Google Shape;804;p9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05" name="Google Shape;805;p9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8566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9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9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12" name="Google Shape;812;p9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9369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9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5" name="Google Shape;835;p9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36" name="Google Shape;836;p9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1720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9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1" name="Google Shape;841;p9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42" name="Google Shape;842;p9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59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98318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9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8" name="Google Shape;848;p9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49" name="Google Shape;849;p9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099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60" name="Google Shape;160;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524302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0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10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72" name="Google Shape;872;p10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52488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10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79" name="Google Shape;879;p10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813537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10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6" name="Google Shape;886;p10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87" name="Google Shape;887;p10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63</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98042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10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10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896" name="Google Shape;896;p10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9432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10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2" name="Google Shape;902;p10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03" name="Google Shape;903;p10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65</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83980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0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9" name="Google Shape;909;p106: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10" name="Google Shape;910;p106: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81160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10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2" name="Google Shape;932;p10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33" name="Google Shape;933;p10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12455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9" name="Google Shape;939;p11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40" name="Google Shape;940;p110: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5598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7" name="Google Shape;947;p11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948" name="Google Shape;948;p11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69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7440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12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7" name="Google Shape;1047;p12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48" name="Google Shape;1048;p12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5297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p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69" name="Google Shape;169;p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572116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12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5" name="Google Shape;1055;p124: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56" name="Google Shape;1056;p124: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00165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0" name="Google Shape;1080;p127: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81" name="Google Shape;1081;p127: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72</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2244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12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88" name="Google Shape;1088;p12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1774876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2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5" name="Google Shape;1095;p12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096" name="Google Shape;1096;p12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74</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77322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13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02" name="Google Shape;1102;p1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042117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1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9" name="Google Shape;1109;p13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10" name="Google Shape;1110;p13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76</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43484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4" name="Google Shape;1164;p138: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65" name="Google Shape;1165;p138: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77</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31984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14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4" name="Google Shape;1184;p141: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185" name="Google Shape;1185;p141: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78</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6011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4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9" name="Google Shape;1199;p143: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00" name="Google Shape;1200;p143: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79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97616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1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3" name="Google Shape;1213;p145: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14" name="Google Shape;1214;p145: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80</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3089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76" name="Google Shape;176;p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9</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95463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4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4" name="Google Shape;1244;p149: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245" name="Google Shape;1245;p149: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a:buNone/>
            </a:pPr>
            <a:fld id="{00000000-1234-1234-1234-123412341234}" type="slidenum">
              <a:rPr lang="en-US" sz="1200" b="0" i="0" u="none" strike="noStrike" cap="none">
                <a:solidFill>
                  <a:schemeClr val="dk1"/>
                </a:solidFill>
                <a:latin typeface="Times"/>
                <a:ea typeface="Times"/>
                <a:cs typeface="Times"/>
                <a:sym typeface="Times"/>
              </a:rPr>
              <a:t>81</a:t>
            </a:fld>
            <a:endParaRPr sz="1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613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181" name="Google Shape;181;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13402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8"/>
          <p:cNvSpPr txBox="1">
            <a:spLocks noGrp="1"/>
          </p:cNvSpPr>
          <p:nvPr>
            <p:ph type="ctrTitle"/>
          </p:nvPr>
        </p:nvSpPr>
        <p:spPr>
          <a:xfrm>
            <a:off x="685800" y="2130425"/>
            <a:ext cx="7772400" cy="1470025"/>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17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88"/>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18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 name="Google Shape;82;p1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89"/>
          <p:cNvSpPr txBox="1">
            <a:spLocks noGrp="1"/>
          </p:cNvSpPr>
          <p:nvPr>
            <p:ph type="title"/>
          </p:nvPr>
        </p:nvSpPr>
        <p:spPr>
          <a:xfrm rot="5400000">
            <a:off x="4732337" y="2171700"/>
            <a:ext cx="5851525" cy="20574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8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1"/>
        <p:cNvGrpSpPr/>
        <p:nvPr/>
      </p:nvGrpSpPr>
      <p:grpSpPr>
        <a:xfrm>
          <a:off x="0" y="0"/>
          <a:ext cx="0" cy="0"/>
          <a:chOff x="0" y="0"/>
          <a:chExt cx="0" cy="0"/>
        </a:xfrm>
      </p:grpSpPr>
      <p:sp>
        <p:nvSpPr>
          <p:cNvPr id="92" name="Google Shape;92;p190"/>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9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90"/>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190"/>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1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Calibri"/>
                <a:ea typeface="Calibri"/>
                <a:cs typeface="Calibri"/>
                <a:sym typeface="Calibri"/>
              </a:defRPr>
            </a:lvl1pPr>
            <a:lvl2pPr marL="0" marR="0" lvl="1" indent="0" algn="r">
              <a:spcBef>
                <a:spcPts val="0"/>
              </a:spcBef>
              <a:spcAft>
                <a:spcPts val="0"/>
              </a:spcAft>
              <a:buNone/>
              <a:defRPr sz="1400" b="0">
                <a:solidFill>
                  <a:schemeClr val="dk1"/>
                </a:solidFill>
                <a:latin typeface="Calibri"/>
                <a:ea typeface="Calibri"/>
                <a:cs typeface="Calibri"/>
                <a:sym typeface="Calibri"/>
              </a:defRPr>
            </a:lvl2pPr>
            <a:lvl3pPr marL="0" marR="0" lvl="2" indent="0" algn="r">
              <a:spcBef>
                <a:spcPts val="0"/>
              </a:spcBef>
              <a:spcAft>
                <a:spcPts val="0"/>
              </a:spcAft>
              <a:buNone/>
              <a:defRPr sz="1400" b="0">
                <a:solidFill>
                  <a:schemeClr val="dk1"/>
                </a:solidFill>
                <a:latin typeface="Calibri"/>
                <a:ea typeface="Calibri"/>
                <a:cs typeface="Calibri"/>
                <a:sym typeface="Calibri"/>
              </a:defRPr>
            </a:lvl3pPr>
            <a:lvl4pPr marL="0" marR="0" lvl="3" indent="0" algn="r">
              <a:spcBef>
                <a:spcPts val="0"/>
              </a:spcBef>
              <a:spcAft>
                <a:spcPts val="0"/>
              </a:spcAft>
              <a:buNone/>
              <a:defRPr sz="1400" b="0">
                <a:solidFill>
                  <a:schemeClr val="dk1"/>
                </a:solidFill>
                <a:latin typeface="Calibri"/>
                <a:ea typeface="Calibri"/>
                <a:cs typeface="Calibri"/>
                <a:sym typeface="Calibri"/>
              </a:defRPr>
            </a:lvl4pPr>
            <a:lvl5pPr marL="0" marR="0" lvl="4" indent="0" algn="r">
              <a:spcBef>
                <a:spcPts val="0"/>
              </a:spcBef>
              <a:spcAft>
                <a:spcPts val="0"/>
              </a:spcAft>
              <a:buNone/>
              <a:defRPr sz="1400" b="0">
                <a:solidFill>
                  <a:schemeClr val="dk1"/>
                </a:solidFill>
                <a:latin typeface="Calibri"/>
                <a:ea typeface="Calibri"/>
                <a:cs typeface="Calibri"/>
                <a:sym typeface="Calibri"/>
              </a:defRPr>
            </a:lvl5pPr>
            <a:lvl6pPr marL="0" marR="0" lvl="5" indent="0" algn="r">
              <a:spcBef>
                <a:spcPts val="0"/>
              </a:spcBef>
              <a:spcAft>
                <a:spcPts val="0"/>
              </a:spcAft>
              <a:buNone/>
              <a:defRPr sz="1400" b="0">
                <a:solidFill>
                  <a:schemeClr val="dk1"/>
                </a:solidFill>
                <a:latin typeface="Calibri"/>
                <a:ea typeface="Calibri"/>
                <a:cs typeface="Calibri"/>
                <a:sym typeface="Calibri"/>
              </a:defRPr>
            </a:lvl6pPr>
            <a:lvl7pPr marL="0" marR="0" lvl="6" indent="0" algn="r">
              <a:spcBef>
                <a:spcPts val="0"/>
              </a:spcBef>
              <a:spcAft>
                <a:spcPts val="0"/>
              </a:spcAft>
              <a:buNone/>
              <a:defRPr sz="1400" b="0">
                <a:solidFill>
                  <a:schemeClr val="dk1"/>
                </a:solidFill>
                <a:latin typeface="Calibri"/>
                <a:ea typeface="Calibri"/>
                <a:cs typeface="Calibri"/>
                <a:sym typeface="Calibri"/>
              </a:defRPr>
            </a:lvl7pPr>
            <a:lvl8pPr marL="0" marR="0" lvl="7" indent="0" algn="r">
              <a:spcBef>
                <a:spcPts val="0"/>
              </a:spcBef>
              <a:spcAft>
                <a:spcPts val="0"/>
              </a:spcAft>
              <a:buNone/>
              <a:defRPr sz="1400" b="0">
                <a:solidFill>
                  <a:schemeClr val="dk1"/>
                </a:solidFill>
                <a:latin typeface="Calibri"/>
                <a:ea typeface="Calibri"/>
                <a:cs typeface="Calibri"/>
                <a:sym typeface="Calibri"/>
              </a:defRPr>
            </a:lvl8pPr>
            <a:lvl9pPr marL="0" marR="0" lvl="8" indent="0" algn="r">
              <a:spcBef>
                <a:spcPts val="0"/>
              </a:spcBef>
              <a:spcAft>
                <a:spcPts val="0"/>
              </a:spcAft>
              <a:buNone/>
              <a:defRPr sz="1400" b="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106"/>
        <p:cNvGrpSpPr/>
        <p:nvPr/>
      </p:nvGrpSpPr>
      <p:grpSpPr>
        <a:xfrm>
          <a:off x="0" y="0"/>
          <a:ext cx="0" cy="0"/>
          <a:chOff x="0" y="0"/>
          <a:chExt cx="0" cy="0"/>
        </a:xfrm>
      </p:grpSpPr>
      <p:sp>
        <p:nvSpPr>
          <p:cNvPr id="107" name="Google Shape;107;p192"/>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1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92"/>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92"/>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 name="Google Shape;111;p1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Calibri"/>
                <a:ea typeface="Calibri"/>
                <a:cs typeface="Calibri"/>
                <a:sym typeface="Calibri"/>
              </a:defRPr>
            </a:lvl1pPr>
            <a:lvl2pPr marL="0" marR="0" lvl="1" indent="0" algn="r">
              <a:spcBef>
                <a:spcPts val="0"/>
              </a:spcBef>
              <a:spcAft>
                <a:spcPts val="0"/>
              </a:spcAft>
              <a:buNone/>
              <a:defRPr sz="1400" b="0">
                <a:solidFill>
                  <a:schemeClr val="dk1"/>
                </a:solidFill>
                <a:latin typeface="Calibri"/>
                <a:ea typeface="Calibri"/>
                <a:cs typeface="Calibri"/>
                <a:sym typeface="Calibri"/>
              </a:defRPr>
            </a:lvl2pPr>
            <a:lvl3pPr marL="0" marR="0" lvl="2" indent="0" algn="r">
              <a:spcBef>
                <a:spcPts val="0"/>
              </a:spcBef>
              <a:spcAft>
                <a:spcPts val="0"/>
              </a:spcAft>
              <a:buNone/>
              <a:defRPr sz="1400" b="0">
                <a:solidFill>
                  <a:schemeClr val="dk1"/>
                </a:solidFill>
                <a:latin typeface="Calibri"/>
                <a:ea typeface="Calibri"/>
                <a:cs typeface="Calibri"/>
                <a:sym typeface="Calibri"/>
              </a:defRPr>
            </a:lvl3pPr>
            <a:lvl4pPr marL="0" marR="0" lvl="3" indent="0" algn="r">
              <a:spcBef>
                <a:spcPts val="0"/>
              </a:spcBef>
              <a:spcAft>
                <a:spcPts val="0"/>
              </a:spcAft>
              <a:buNone/>
              <a:defRPr sz="1400" b="0">
                <a:solidFill>
                  <a:schemeClr val="dk1"/>
                </a:solidFill>
                <a:latin typeface="Calibri"/>
                <a:ea typeface="Calibri"/>
                <a:cs typeface="Calibri"/>
                <a:sym typeface="Calibri"/>
              </a:defRPr>
            </a:lvl4pPr>
            <a:lvl5pPr marL="0" marR="0" lvl="4" indent="0" algn="r">
              <a:spcBef>
                <a:spcPts val="0"/>
              </a:spcBef>
              <a:spcAft>
                <a:spcPts val="0"/>
              </a:spcAft>
              <a:buNone/>
              <a:defRPr sz="1400" b="0">
                <a:solidFill>
                  <a:schemeClr val="dk1"/>
                </a:solidFill>
                <a:latin typeface="Calibri"/>
                <a:ea typeface="Calibri"/>
                <a:cs typeface="Calibri"/>
                <a:sym typeface="Calibri"/>
              </a:defRPr>
            </a:lvl5pPr>
            <a:lvl6pPr marL="0" marR="0" lvl="5" indent="0" algn="r">
              <a:spcBef>
                <a:spcPts val="0"/>
              </a:spcBef>
              <a:spcAft>
                <a:spcPts val="0"/>
              </a:spcAft>
              <a:buNone/>
              <a:defRPr sz="1400" b="0">
                <a:solidFill>
                  <a:schemeClr val="dk1"/>
                </a:solidFill>
                <a:latin typeface="Calibri"/>
                <a:ea typeface="Calibri"/>
                <a:cs typeface="Calibri"/>
                <a:sym typeface="Calibri"/>
              </a:defRPr>
            </a:lvl6pPr>
            <a:lvl7pPr marL="0" marR="0" lvl="6" indent="0" algn="r">
              <a:spcBef>
                <a:spcPts val="0"/>
              </a:spcBef>
              <a:spcAft>
                <a:spcPts val="0"/>
              </a:spcAft>
              <a:buNone/>
              <a:defRPr sz="1400" b="0">
                <a:solidFill>
                  <a:schemeClr val="dk1"/>
                </a:solidFill>
                <a:latin typeface="Calibri"/>
                <a:ea typeface="Calibri"/>
                <a:cs typeface="Calibri"/>
                <a:sym typeface="Calibri"/>
              </a:defRPr>
            </a:lvl7pPr>
            <a:lvl8pPr marL="0" marR="0" lvl="7" indent="0" algn="r">
              <a:spcBef>
                <a:spcPts val="0"/>
              </a:spcBef>
              <a:spcAft>
                <a:spcPts val="0"/>
              </a:spcAft>
              <a:buNone/>
              <a:defRPr sz="1400" b="0">
                <a:solidFill>
                  <a:schemeClr val="dk1"/>
                </a:solidFill>
                <a:latin typeface="Calibri"/>
                <a:ea typeface="Calibri"/>
                <a:cs typeface="Calibri"/>
                <a:sym typeface="Calibri"/>
              </a:defRPr>
            </a:lvl8pPr>
            <a:lvl9pPr marL="0" marR="0" lvl="8" indent="0" algn="r">
              <a:spcBef>
                <a:spcPts val="0"/>
              </a:spcBef>
              <a:spcAft>
                <a:spcPts val="0"/>
              </a:spcAft>
              <a:buNone/>
              <a:defRPr sz="1400" b="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21"/>
        <p:cNvGrpSpPr/>
        <p:nvPr/>
      </p:nvGrpSpPr>
      <p:grpSpPr>
        <a:xfrm>
          <a:off x="0" y="0"/>
          <a:ext cx="0" cy="0"/>
          <a:chOff x="0" y="0"/>
          <a:chExt cx="0" cy="0"/>
        </a:xfrm>
      </p:grpSpPr>
      <p:sp>
        <p:nvSpPr>
          <p:cNvPr id="22" name="Google Shape;22;p179"/>
          <p:cNvSpPr txBox="1">
            <a:spLocks noGrp="1"/>
          </p:cNvSpPr>
          <p:nvPr>
            <p:ph type="title"/>
          </p:nvPr>
        </p:nvSpPr>
        <p:spPr>
          <a:xfrm>
            <a:off x="0" y="152400"/>
            <a:ext cx="91440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2FB0DC"/>
              </a:buClr>
              <a:buSzPts val="1400"/>
              <a:buFont typeface="Calibri"/>
              <a:buNone/>
              <a:defRPr>
                <a:solidFill>
                  <a:srgbClr val="2FB0DC"/>
                </a:solidFill>
              </a:defRPr>
            </a:lvl1pPr>
            <a:lvl2pPr lvl="1" algn="ctr">
              <a:spcBef>
                <a:spcPts val="0"/>
              </a:spcBef>
              <a:spcAft>
                <a:spcPts val="0"/>
              </a:spcAft>
              <a:buClr>
                <a:schemeClr val="dk2"/>
              </a:buClr>
              <a:buSzPts val="1400"/>
              <a:buFont typeface="Calibri"/>
              <a:buNone/>
              <a:defRPr/>
            </a:lvl2pPr>
            <a:lvl3pPr lvl="2" algn="ctr">
              <a:spcBef>
                <a:spcPts val="0"/>
              </a:spcBef>
              <a:spcAft>
                <a:spcPts val="0"/>
              </a:spcAft>
              <a:buClr>
                <a:schemeClr val="dk2"/>
              </a:buClr>
              <a:buSzPts val="1400"/>
              <a:buFont typeface="Calibri"/>
              <a:buNone/>
              <a:defRPr/>
            </a:lvl3pPr>
            <a:lvl4pPr lvl="3" algn="ctr">
              <a:spcBef>
                <a:spcPts val="0"/>
              </a:spcBef>
              <a:spcAft>
                <a:spcPts val="0"/>
              </a:spcAft>
              <a:buClr>
                <a:schemeClr val="dk2"/>
              </a:buClr>
              <a:buSzPts val="1400"/>
              <a:buFont typeface="Calibri"/>
              <a:buNone/>
              <a:defRPr/>
            </a:lvl4pPr>
            <a:lvl5pPr lvl="4" algn="ctr">
              <a:spcBef>
                <a:spcPts val="0"/>
              </a:spcBef>
              <a:spcAft>
                <a:spcPts val="0"/>
              </a:spcAft>
              <a:buClr>
                <a:schemeClr val="dk2"/>
              </a:buClr>
              <a:buSzPts val="1400"/>
              <a:buFont typeface="Calibri"/>
              <a:buNone/>
              <a:defRPr/>
            </a:lvl5pPr>
            <a:lvl6pPr lvl="5" algn="ctr">
              <a:spcBef>
                <a:spcPts val="0"/>
              </a:spcBef>
              <a:spcAft>
                <a:spcPts val="0"/>
              </a:spcAft>
              <a:buClr>
                <a:schemeClr val="dk2"/>
              </a:buClr>
              <a:buSzPts val="1400"/>
              <a:buFont typeface="Arial"/>
              <a:buNone/>
              <a:defRPr/>
            </a:lvl6pPr>
            <a:lvl7pPr lvl="6" algn="ctr">
              <a:spcBef>
                <a:spcPts val="0"/>
              </a:spcBef>
              <a:spcAft>
                <a:spcPts val="0"/>
              </a:spcAft>
              <a:buClr>
                <a:schemeClr val="dk2"/>
              </a:buClr>
              <a:buSzPts val="1400"/>
              <a:buFont typeface="Arial"/>
              <a:buNone/>
              <a:defRPr/>
            </a:lvl7pPr>
            <a:lvl8pPr lvl="7" algn="ctr">
              <a:spcBef>
                <a:spcPts val="0"/>
              </a:spcBef>
              <a:spcAft>
                <a:spcPts val="0"/>
              </a:spcAft>
              <a:buClr>
                <a:schemeClr val="dk2"/>
              </a:buClr>
              <a:buSzPts val="1400"/>
              <a:buFont typeface="Arial"/>
              <a:buNone/>
              <a:defRPr/>
            </a:lvl8pPr>
            <a:lvl9pPr lvl="8" algn="ctr">
              <a:spcBef>
                <a:spcPts val="0"/>
              </a:spcBef>
              <a:spcAft>
                <a:spcPts val="0"/>
              </a:spcAft>
              <a:buClr>
                <a:schemeClr val="dk2"/>
              </a:buClr>
              <a:buSzPts val="1400"/>
              <a:buFont typeface="Arial"/>
              <a:buNone/>
              <a:defRPr/>
            </a:lvl9pPr>
          </a:lstStyle>
          <a:p>
            <a:endParaRPr/>
          </a:p>
        </p:txBody>
      </p:sp>
      <p:sp>
        <p:nvSpPr>
          <p:cNvPr id="23" name="Google Shape;23;p1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Font typeface="Arial"/>
              <a:buChar char="•"/>
              <a:defRPr/>
            </a:lvl1pPr>
            <a:lvl2pPr marL="914400" lvl="1" indent="-342900" algn="l">
              <a:spcBef>
                <a:spcPts val="360"/>
              </a:spcBef>
              <a:spcAft>
                <a:spcPts val="0"/>
              </a:spcAft>
              <a:buClr>
                <a:schemeClr val="dk1"/>
              </a:buClr>
              <a:buSzPts val="1800"/>
              <a:buFont typeface="Arial"/>
              <a:buChar char="–"/>
              <a:defRPr/>
            </a:lvl2pPr>
            <a:lvl3pPr marL="1371600" lvl="2" indent="-342900" algn="l">
              <a:spcBef>
                <a:spcPts val="360"/>
              </a:spcBef>
              <a:spcAft>
                <a:spcPts val="0"/>
              </a:spcAft>
              <a:buClr>
                <a:schemeClr val="dk1"/>
              </a:buClr>
              <a:buSzPts val="1800"/>
              <a:buFont typeface="Arial"/>
              <a:buChar char="•"/>
              <a:defRPr/>
            </a:lvl3pPr>
            <a:lvl4pPr marL="1828800" lvl="3" indent="-342900" algn="l">
              <a:spcBef>
                <a:spcPts val="360"/>
              </a:spcBef>
              <a:spcAft>
                <a:spcPts val="0"/>
              </a:spcAft>
              <a:buClr>
                <a:schemeClr val="dk1"/>
              </a:buClr>
              <a:buSzPts val="1800"/>
              <a:buFont typeface="Arial"/>
              <a:buChar char="–"/>
              <a:defRPr/>
            </a:lvl4pPr>
            <a:lvl5pPr marL="2286000" lvl="4" indent="-342900" algn="l">
              <a:spcBef>
                <a:spcPts val="360"/>
              </a:spcBef>
              <a:spcAft>
                <a:spcPts val="0"/>
              </a:spcAft>
              <a:buClr>
                <a:schemeClr val="dk1"/>
              </a:buClr>
              <a:buSzPts val="1800"/>
              <a:buFont typeface="Arial"/>
              <a:buChar char="»"/>
              <a:defRPr/>
            </a:lvl5pPr>
            <a:lvl6pPr marL="2743200" lvl="5" indent="-342900" algn="l">
              <a:spcBef>
                <a:spcPts val="360"/>
              </a:spcBef>
              <a:spcAft>
                <a:spcPts val="0"/>
              </a:spcAft>
              <a:buClr>
                <a:schemeClr val="dk1"/>
              </a:buClr>
              <a:buSzPts val="1800"/>
              <a:buFont typeface="Arial"/>
              <a:buChar char="»"/>
              <a:defRPr/>
            </a:lvl6pPr>
            <a:lvl7pPr marL="3200400" lvl="6" indent="-342900" algn="l">
              <a:spcBef>
                <a:spcPts val="360"/>
              </a:spcBef>
              <a:spcAft>
                <a:spcPts val="0"/>
              </a:spcAft>
              <a:buClr>
                <a:schemeClr val="dk1"/>
              </a:buClr>
              <a:buSzPts val="1800"/>
              <a:buFont typeface="Arial"/>
              <a:buChar char="»"/>
              <a:defRPr/>
            </a:lvl7pPr>
            <a:lvl8pPr marL="3657600" lvl="7" indent="-342900" algn="l">
              <a:spcBef>
                <a:spcPts val="360"/>
              </a:spcBef>
              <a:spcAft>
                <a:spcPts val="0"/>
              </a:spcAft>
              <a:buClr>
                <a:schemeClr val="dk1"/>
              </a:buClr>
              <a:buSzPts val="1800"/>
              <a:buFont typeface="Arial"/>
              <a:buChar char="»"/>
              <a:defRPr/>
            </a:lvl8pPr>
            <a:lvl9pPr marL="4114800" lvl="8" indent="-342900" algn="l">
              <a:spcBef>
                <a:spcPts val="360"/>
              </a:spcBef>
              <a:spcAft>
                <a:spcPts val="0"/>
              </a:spcAft>
              <a:buClr>
                <a:schemeClr val="dk1"/>
              </a:buClr>
              <a:buSzPts val="1800"/>
              <a:buFont typeface="Arial"/>
              <a:buChar char="»"/>
              <a:defRPr/>
            </a:lvl9pPr>
          </a:lstStyle>
          <a:p>
            <a:endParaRPr/>
          </a:p>
        </p:txBody>
      </p:sp>
      <p:sp>
        <p:nvSpPr>
          <p:cNvPr id="24" name="Google Shape;24;p1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Font typeface="Arial"/>
              <a:buChar char="•"/>
              <a:defRPr/>
            </a:lvl1pPr>
            <a:lvl2pPr marL="914400" lvl="1" indent="-342900" algn="l">
              <a:spcBef>
                <a:spcPts val="360"/>
              </a:spcBef>
              <a:spcAft>
                <a:spcPts val="0"/>
              </a:spcAft>
              <a:buClr>
                <a:schemeClr val="dk1"/>
              </a:buClr>
              <a:buSzPts val="1800"/>
              <a:buFont typeface="Arial"/>
              <a:buChar char="–"/>
              <a:defRPr/>
            </a:lvl2pPr>
            <a:lvl3pPr marL="1371600" lvl="2" indent="-342900" algn="l">
              <a:spcBef>
                <a:spcPts val="360"/>
              </a:spcBef>
              <a:spcAft>
                <a:spcPts val="0"/>
              </a:spcAft>
              <a:buClr>
                <a:schemeClr val="dk1"/>
              </a:buClr>
              <a:buSzPts val="1800"/>
              <a:buFont typeface="Arial"/>
              <a:buChar char="•"/>
              <a:defRPr/>
            </a:lvl3pPr>
            <a:lvl4pPr marL="1828800" lvl="3" indent="-342900" algn="l">
              <a:spcBef>
                <a:spcPts val="360"/>
              </a:spcBef>
              <a:spcAft>
                <a:spcPts val="0"/>
              </a:spcAft>
              <a:buClr>
                <a:schemeClr val="dk1"/>
              </a:buClr>
              <a:buSzPts val="1800"/>
              <a:buFont typeface="Arial"/>
              <a:buChar char="–"/>
              <a:defRPr/>
            </a:lvl4pPr>
            <a:lvl5pPr marL="2286000" lvl="4" indent="-342900" algn="l">
              <a:spcBef>
                <a:spcPts val="360"/>
              </a:spcBef>
              <a:spcAft>
                <a:spcPts val="0"/>
              </a:spcAft>
              <a:buClr>
                <a:schemeClr val="dk1"/>
              </a:buClr>
              <a:buSzPts val="1800"/>
              <a:buFont typeface="Arial"/>
              <a:buChar char="»"/>
              <a:defRPr/>
            </a:lvl5pPr>
            <a:lvl6pPr marL="2743200" lvl="5" indent="-342900" algn="l">
              <a:spcBef>
                <a:spcPts val="360"/>
              </a:spcBef>
              <a:spcAft>
                <a:spcPts val="0"/>
              </a:spcAft>
              <a:buClr>
                <a:schemeClr val="dk1"/>
              </a:buClr>
              <a:buSzPts val="1800"/>
              <a:buFont typeface="Arial"/>
              <a:buChar char="»"/>
              <a:defRPr/>
            </a:lvl6pPr>
            <a:lvl7pPr marL="3200400" lvl="6" indent="-342900" algn="l">
              <a:spcBef>
                <a:spcPts val="360"/>
              </a:spcBef>
              <a:spcAft>
                <a:spcPts val="0"/>
              </a:spcAft>
              <a:buClr>
                <a:schemeClr val="dk1"/>
              </a:buClr>
              <a:buSzPts val="1800"/>
              <a:buFont typeface="Arial"/>
              <a:buChar char="»"/>
              <a:defRPr/>
            </a:lvl7pPr>
            <a:lvl8pPr marL="3657600" lvl="7" indent="-342900" algn="l">
              <a:spcBef>
                <a:spcPts val="360"/>
              </a:spcBef>
              <a:spcAft>
                <a:spcPts val="0"/>
              </a:spcAft>
              <a:buClr>
                <a:schemeClr val="dk1"/>
              </a:buClr>
              <a:buSzPts val="1800"/>
              <a:buFont typeface="Arial"/>
              <a:buChar char="»"/>
              <a:defRPr/>
            </a:lvl8pPr>
            <a:lvl9pPr marL="4114800" lvl="8" indent="-342900" algn="l">
              <a:spcBef>
                <a:spcPts val="360"/>
              </a:spcBef>
              <a:spcAft>
                <a:spcPts val="0"/>
              </a:spcAft>
              <a:buClr>
                <a:schemeClr val="dk1"/>
              </a:buClr>
              <a:buSzPts val="1800"/>
              <a:buFont typeface="Arial"/>
              <a:buChar char="»"/>
              <a:defRPr/>
            </a:lvl9pPr>
          </a:lstStyle>
          <a:p>
            <a:endParaRPr/>
          </a:p>
        </p:txBody>
      </p:sp>
      <p:sp>
        <p:nvSpPr>
          <p:cNvPr id="25" name="Google Shape;25;p1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6" name="Google Shape;26;p1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7" name="Google Shape;27;p1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80"/>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18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1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81"/>
          <p:cNvSpPr txBox="1">
            <a:spLocks noGrp="1"/>
          </p:cNvSpPr>
          <p:nvPr>
            <p:ph type="title"/>
          </p:nvPr>
        </p:nvSpPr>
        <p:spPr>
          <a:xfrm>
            <a:off x="722313" y="4406900"/>
            <a:ext cx="7772400" cy="1362075"/>
          </a:xfrm>
          <a:prstGeom prst="rect">
            <a:avLst/>
          </a:prstGeom>
          <a:noFill/>
          <a:ln>
            <a:noFill/>
          </a:ln>
        </p:spPr>
        <p:txBody>
          <a:bodyPr spcFirstLastPara="1" wrap="square" lIns="45700" tIns="45700" rIns="45700"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18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7" name="Google Shape;37;p1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82"/>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18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atin typeface="Calibri"/>
                <a:ea typeface="Calibri"/>
                <a:cs typeface="Calibri"/>
                <a:sym typeface="Calibri"/>
              </a:defRPr>
            </a:lvl1pPr>
            <a:lvl2pPr marL="914400" lvl="1" indent="-381000" algn="l">
              <a:spcBef>
                <a:spcPts val="480"/>
              </a:spcBef>
              <a:spcAft>
                <a:spcPts val="0"/>
              </a:spcAft>
              <a:buClr>
                <a:schemeClr val="dk1"/>
              </a:buClr>
              <a:buSzPts val="2400"/>
              <a:buFont typeface="Calibri"/>
              <a:buChar char="–"/>
              <a:defRPr sz="2400">
                <a:latin typeface="Calibri"/>
                <a:ea typeface="Calibri"/>
                <a:cs typeface="Calibri"/>
                <a:sym typeface="Calibri"/>
              </a:defRPr>
            </a:lvl2pPr>
            <a:lvl3pPr marL="1371600" lvl="2" indent="-355600" algn="l">
              <a:spcBef>
                <a:spcPts val="400"/>
              </a:spcBef>
              <a:spcAft>
                <a:spcPts val="0"/>
              </a:spcAft>
              <a:buClr>
                <a:schemeClr val="dk1"/>
              </a:buClr>
              <a:buSzPts val="2000"/>
              <a:buFont typeface="Calibri"/>
              <a:buChar char="•"/>
              <a:defRPr sz="2000">
                <a:latin typeface="Calibri"/>
                <a:ea typeface="Calibri"/>
                <a:cs typeface="Calibri"/>
                <a:sym typeface="Calibri"/>
              </a:defRPr>
            </a:lvl3pPr>
            <a:lvl4pPr marL="1828800" lvl="3" indent="-342900" algn="l">
              <a:spcBef>
                <a:spcPts val="360"/>
              </a:spcBef>
              <a:spcAft>
                <a:spcPts val="0"/>
              </a:spcAft>
              <a:buClr>
                <a:schemeClr val="dk1"/>
              </a:buClr>
              <a:buSzPts val="1800"/>
              <a:buFont typeface="Calibri"/>
              <a:buChar char="–"/>
              <a:defRPr sz="1800">
                <a:latin typeface="Calibri"/>
                <a:ea typeface="Calibri"/>
                <a:cs typeface="Calibri"/>
                <a:sym typeface="Calibri"/>
              </a:defRPr>
            </a:lvl4pPr>
            <a:lvl5pPr marL="2286000" lvl="4" indent="-342900" algn="l">
              <a:spcBef>
                <a:spcPts val="360"/>
              </a:spcBef>
              <a:spcAft>
                <a:spcPts val="0"/>
              </a:spcAft>
              <a:buClr>
                <a:schemeClr val="dk1"/>
              </a:buClr>
              <a:buSzPts val="1800"/>
              <a:buFont typeface="Calibri"/>
              <a:buChar char="»"/>
              <a:defRPr sz="1800">
                <a:latin typeface="Calibri"/>
                <a:ea typeface="Calibri"/>
                <a:cs typeface="Calibri"/>
                <a:sym typeface="Calibri"/>
              </a:defRPr>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3" name="Google Shape;43;p18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atin typeface="Calibri"/>
                <a:ea typeface="Calibri"/>
                <a:cs typeface="Calibri"/>
                <a:sym typeface="Calibri"/>
              </a:defRPr>
            </a:lvl1pPr>
            <a:lvl2pPr marL="914400" lvl="1" indent="-381000" algn="l">
              <a:spcBef>
                <a:spcPts val="480"/>
              </a:spcBef>
              <a:spcAft>
                <a:spcPts val="0"/>
              </a:spcAft>
              <a:buClr>
                <a:schemeClr val="dk1"/>
              </a:buClr>
              <a:buSzPts val="2400"/>
              <a:buFont typeface="Calibri"/>
              <a:buChar char="–"/>
              <a:defRPr sz="2400">
                <a:latin typeface="Calibri"/>
                <a:ea typeface="Calibri"/>
                <a:cs typeface="Calibri"/>
                <a:sym typeface="Calibri"/>
              </a:defRPr>
            </a:lvl2pPr>
            <a:lvl3pPr marL="1371600" lvl="2" indent="-355600" algn="l">
              <a:spcBef>
                <a:spcPts val="400"/>
              </a:spcBef>
              <a:spcAft>
                <a:spcPts val="0"/>
              </a:spcAft>
              <a:buClr>
                <a:schemeClr val="dk1"/>
              </a:buClr>
              <a:buSzPts val="2000"/>
              <a:buFont typeface="Calibri"/>
              <a:buChar char="•"/>
              <a:defRPr sz="2000">
                <a:latin typeface="Calibri"/>
                <a:ea typeface="Calibri"/>
                <a:cs typeface="Calibri"/>
                <a:sym typeface="Calibri"/>
              </a:defRPr>
            </a:lvl3pPr>
            <a:lvl4pPr marL="1828800" lvl="3" indent="-342900" algn="l">
              <a:spcBef>
                <a:spcPts val="360"/>
              </a:spcBef>
              <a:spcAft>
                <a:spcPts val="0"/>
              </a:spcAft>
              <a:buClr>
                <a:schemeClr val="dk1"/>
              </a:buClr>
              <a:buSzPts val="1800"/>
              <a:buFont typeface="Calibri"/>
              <a:buChar char="–"/>
              <a:defRPr sz="1800">
                <a:latin typeface="Calibri"/>
                <a:ea typeface="Calibri"/>
                <a:cs typeface="Calibri"/>
                <a:sym typeface="Calibri"/>
              </a:defRPr>
            </a:lvl4pPr>
            <a:lvl5pPr marL="2286000" lvl="4" indent="-342900" algn="l">
              <a:spcBef>
                <a:spcPts val="360"/>
              </a:spcBef>
              <a:spcAft>
                <a:spcPts val="0"/>
              </a:spcAft>
              <a:buClr>
                <a:schemeClr val="dk1"/>
              </a:buClr>
              <a:buSzPts val="1800"/>
              <a:buFont typeface="Calibri"/>
              <a:buChar char="»"/>
              <a:defRPr sz="1800">
                <a:latin typeface="Calibri"/>
                <a:ea typeface="Calibri"/>
                <a:cs typeface="Calibri"/>
                <a:sym typeface="Calibri"/>
              </a:defRPr>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4" name="Google Shape;44;p1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183"/>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18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atin typeface="Calibri"/>
                <a:ea typeface="Calibri"/>
                <a:cs typeface="Calibri"/>
                <a:sym typeface="Calibri"/>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0" name="Google Shape;50;p18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atin typeface="Calibri"/>
                <a:ea typeface="Calibri"/>
                <a:cs typeface="Calibri"/>
                <a:sym typeface="Calibri"/>
              </a:defRPr>
            </a:lvl1pPr>
            <a:lvl2pPr marL="914400" lvl="1" indent="-355600" algn="l">
              <a:spcBef>
                <a:spcPts val="400"/>
              </a:spcBef>
              <a:spcAft>
                <a:spcPts val="0"/>
              </a:spcAft>
              <a:buClr>
                <a:schemeClr val="dk1"/>
              </a:buClr>
              <a:buSzPts val="2000"/>
              <a:buFont typeface="Calibri"/>
              <a:buChar char="–"/>
              <a:defRPr sz="2000">
                <a:latin typeface="Calibri"/>
                <a:ea typeface="Calibri"/>
                <a:cs typeface="Calibri"/>
                <a:sym typeface="Calibri"/>
              </a:defRPr>
            </a:lvl2pPr>
            <a:lvl3pPr marL="1371600" lvl="2" indent="-342900" algn="l">
              <a:spcBef>
                <a:spcPts val="360"/>
              </a:spcBef>
              <a:spcAft>
                <a:spcPts val="0"/>
              </a:spcAft>
              <a:buClr>
                <a:schemeClr val="dk1"/>
              </a:buClr>
              <a:buSzPts val="1800"/>
              <a:buFont typeface="Calibri"/>
              <a:buChar char="•"/>
              <a:defRPr sz="1800">
                <a:latin typeface="Calibri"/>
                <a:ea typeface="Calibri"/>
                <a:cs typeface="Calibri"/>
                <a:sym typeface="Calibri"/>
              </a:defRPr>
            </a:lvl3pPr>
            <a:lvl4pPr marL="1828800" lvl="3" indent="-330200" algn="l">
              <a:spcBef>
                <a:spcPts val="320"/>
              </a:spcBef>
              <a:spcAft>
                <a:spcPts val="0"/>
              </a:spcAft>
              <a:buClr>
                <a:schemeClr val="dk1"/>
              </a:buClr>
              <a:buSzPts val="1600"/>
              <a:buFont typeface="Calibri"/>
              <a:buChar char="–"/>
              <a:defRPr sz="1600">
                <a:latin typeface="Calibri"/>
                <a:ea typeface="Calibri"/>
                <a:cs typeface="Calibri"/>
                <a:sym typeface="Calibri"/>
              </a:defRPr>
            </a:lvl4pPr>
            <a:lvl5pPr marL="2286000" lvl="4" indent="-330200" algn="l">
              <a:spcBef>
                <a:spcPts val="320"/>
              </a:spcBef>
              <a:spcAft>
                <a:spcPts val="0"/>
              </a:spcAft>
              <a:buClr>
                <a:schemeClr val="dk1"/>
              </a:buClr>
              <a:buSzPts val="1600"/>
              <a:buFont typeface="Calibri"/>
              <a:buChar char="»"/>
              <a:defRPr sz="1600">
                <a:latin typeface="Calibri"/>
                <a:ea typeface="Calibri"/>
                <a:cs typeface="Calibri"/>
                <a:sym typeface="Calibri"/>
              </a:defRPr>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1" name="Google Shape;51;p18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atin typeface="Calibri"/>
                <a:ea typeface="Calibri"/>
                <a:cs typeface="Calibri"/>
                <a:sym typeface="Calibri"/>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52" name="Google Shape;52;p18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atin typeface="Calibri"/>
                <a:ea typeface="Calibri"/>
                <a:cs typeface="Calibri"/>
                <a:sym typeface="Calibri"/>
              </a:defRPr>
            </a:lvl1pPr>
            <a:lvl2pPr marL="914400" lvl="1" indent="-355600" algn="l">
              <a:spcBef>
                <a:spcPts val="400"/>
              </a:spcBef>
              <a:spcAft>
                <a:spcPts val="0"/>
              </a:spcAft>
              <a:buClr>
                <a:schemeClr val="dk1"/>
              </a:buClr>
              <a:buSzPts val="2000"/>
              <a:buFont typeface="Calibri"/>
              <a:buChar char="–"/>
              <a:defRPr sz="2000">
                <a:latin typeface="Calibri"/>
                <a:ea typeface="Calibri"/>
                <a:cs typeface="Calibri"/>
                <a:sym typeface="Calibri"/>
              </a:defRPr>
            </a:lvl2pPr>
            <a:lvl3pPr marL="1371600" lvl="2" indent="-342900" algn="l">
              <a:spcBef>
                <a:spcPts val="360"/>
              </a:spcBef>
              <a:spcAft>
                <a:spcPts val="0"/>
              </a:spcAft>
              <a:buClr>
                <a:schemeClr val="dk1"/>
              </a:buClr>
              <a:buSzPts val="1800"/>
              <a:buFont typeface="Calibri"/>
              <a:buChar char="•"/>
              <a:defRPr sz="1800">
                <a:latin typeface="Calibri"/>
                <a:ea typeface="Calibri"/>
                <a:cs typeface="Calibri"/>
                <a:sym typeface="Calibri"/>
              </a:defRPr>
            </a:lvl3pPr>
            <a:lvl4pPr marL="1828800" lvl="3" indent="-330200" algn="l">
              <a:spcBef>
                <a:spcPts val="320"/>
              </a:spcBef>
              <a:spcAft>
                <a:spcPts val="0"/>
              </a:spcAft>
              <a:buClr>
                <a:schemeClr val="dk1"/>
              </a:buClr>
              <a:buSzPts val="1600"/>
              <a:buFont typeface="Calibri"/>
              <a:buChar char="–"/>
              <a:defRPr sz="1600">
                <a:latin typeface="Calibri"/>
                <a:ea typeface="Calibri"/>
                <a:cs typeface="Calibri"/>
                <a:sym typeface="Calibri"/>
              </a:defRPr>
            </a:lvl4pPr>
            <a:lvl5pPr marL="2286000" lvl="4" indent="-330200" algn="l">
              <a:spcBef>
                <a:spcPts val="320"/>
              </a:spcBef>
              <a:spcAft>
                <a:spcPts val="0"/>
              </a:spcAft>
              <a:buClr>
                <a:schemeClr val="dk1"/>
              </a:buClr>
              <a:buSzPts val="1600"/>
              <a:buFont typeface="Calibri"/>
              <a:buChar char="»"/>
              <a:defRPr sz="1600">
                <a:latin typeface="Calibri"/>
                <a:ea typeface="Calibri"/>
                <a:cs typeface="Calibri"/>
                <a:sym typeface="Calibri"/>
              </a:defRPr>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3" name="Google Shape;53;p1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86"/>
          <p:cNvSpPr txBox="1">
            <a:spLocks noGrp="1"/>
          </p:cNvSpPr>
          <p:nvPr>
            <p:ph type="title"/>
          </p:nvPr>
        </p:nvSpPr>
        <p:spPr>
          <a:xfrm>
            <a:off x="457200" y="273050"/>
            <a:ext cx="3008313" cy="1162050"/>
          </a:xfrm>
          <a:prstGeom prst="rect">
            <a:avLst/>
          </a:prstGeom>
          <a:noFill/>
          <a:ln>
            <a:noFill/>
          </a:ln>
        </p:spPr>
        <p:txBody>
          <a:bodyPr spcFirstLastPara="1" wrap="square" lIns="45700" tIns="45700" rIns="45700"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8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sz="2800">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sz="2400">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sz="2000">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sz="2000">
                <a:latin typeface="Calibri"/>
                <a:ea typeface="Calibri"/>
                <a:cs typeface="Calibri"/>
                <a:sym typeface="Calibri"/>
              </a:defRPr>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8" name="Google Shape;68;p18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atin typeface="Calibri"/>
                <a:ea typeface="Calibri"/>
                <a:cs typeface="Calibri"/>
                <a:sym typeface="Calibri"/>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1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87"/>
          <p:cNvSpPr txBox="1">
            <a:spLocks noGrp="1"/>
          </p:cNvSpPr>
          <p:nvPr>
            <p:ph type="title"/>
          </p:nvPr>
        </p:nvSpPr>
        <p:spPr>
          <a:xfrm>
            <a:off x="1792288" y="4800600"/>
            <a:ext cx="5486400" cy="566738"/>
          </a:xfrm>
          <a:prstGeom prst="rect">
            <a:avLst/>
          </a:prstGeom>
          <a:noFill/>
          <a:ln>
            <a:noFill/>
          </a:ln>
        </p:spPr>
        <p:txBody>
          <a:bodyPr spcFirstLastPara="1" wrap="square" lIns="45700" tIns="45700" rIns="45700"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8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5" name="Google Shape;75;p18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6" name="Google Shape;76;p1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a:solidFill>
                  <a:schemeClr val="dk1"/>
                </a:solidFill>
                <a:latin typeface="Arial"/>
                <a:ea typeface="Arial"/>
                <a:cs typeface="Arial"/>
                <a:sym typeface="Arial"/>
              </a:defRPr>
            </a:lvl1pPr>
            <a:lvl2pPr marL="0" marR="0" lvl="1" indent="0" algn="r">
              <a:spcBef>
                <a:spcPts val="0"/>
              </a:spcBef>
              <a:spcAft>
                <a:spcPts val="0"/>
              </a:spcAft>
              <a:buNone/>
              <a:defRPr sz="1400" b="0">
                <a:solidFill>
                  <a:schemeClr val="dk1"/>
                </a:solidFill>
                <a:latin typeface="Arial"/>
                <a:ea typeface="Arial"/>
                <a:cs typeface="Arial"/>
                <a:sym typeface="Arial"/>
              </a:defRPr>
            </a:lvl2pPr>
            <a:lvl3pPr marL="0" marR="0" lvl="2" indent="0" algn="r">
              <a:spcBef>
                <a:spcPts val="0"/>
              </a:spcBef>
              <a:spcAft>
                <a:spcPts val="0"/>
              </a:spcAft>
              <a:buNone/>
              <a:defRPr sz="1400" b="0">
                <a:solidFill>
                  <a:schemeClr val="dk1"/>
                </a:solidFill>
                <a:latin typeface="Arial"/>
                <a:ea typeface="Arial"/>
                <a:cs typeface="Arial"/>
                <a:sym typeface="Arial"/>
              </a:defRPr>
            </a:lvl3pPr>
            <a:lvl4pPr marL="0" marR="0" lvl="3" indent="0" algn="r">
              <a:spcBef>
                <a:spcPts val="0"/>
              </a:spcBef>
              <a:spcAft>
                <a:spcPts val="0"/>
              </a:spcAft>
              <a:buNone/>
              <a:defRPr sz="1400" b="0">
                <a:solidFill>
                  <a:schemeClr val="dk1"/>
                </a:solidFill>
                <a:latin typeface="Arial"/>
                <a:ea typeface="Arial"/>
                <a:cs typeface="Arial"/>
                <a:sym typeface="Arial"/>
              </a:defRPr>
            </a:lvl4pPr>
            <a:lvl5pPr marL="0" marR="0" lvl="4" indent="0" algn="r">
              <a:spcBef>
                <a:spcPts val="0"/>
              </a:spcBef>
              <a:spcAft>
                <a:spcPts val="0"/>
              </a:spcAft>
              <a:buNone/>
              <a:defRPr sz="1400" b="0">
                <a:solidFill>
                  <a:schemeClr val="dk1"/>
                </a:solidFill>
                <a:latin typeface="Arial"/>
                <a:ea typeface="Arial"/>
                <a:cs typeface="Arial"/>
                <a:sym typeface="Arial"/>
              </a:defRPr>
            </a:lvl5pPr>
            <a:lvl6pPr marL="0" marR="0" lvl="5" indent="0" algn="r">
              <a:spcBef>
                <a:spcPts val="0"/>
              </a:spcBef>
              <a:spcAft>
                <a:spcPts val="0"/>
              </a:spcAft>
              <a:buNone/>
              <a:defRPr sz="1400" b="0">
                <a:solidFill>
                  <a:schemeClr val="dk1"/>
                </a:solidFill>
                <a:latin typeface="Arial"/>
                <a:ea typeface="Arial"/>
                <a:cs typeface="Arial"/>
                <a:sym typeface="Arial"/>
              </a:defRPr>
            </a:lvl6pPr>
            <a:lvl7pPr marL="0" marR="0" lvl="6" indent="0" algn="r">
              <a:spcBef>
                <a:spcPts val="0"/>
              </a:spcBef>
              <a:spcAft>
                <a:spcPts val="0"/>
              </a:spcAft>
              <a:buNone/>
              <a:defRPr sz="1400" b="0">
                <a:solidFill>
                  <a:schemeClr val="dk1"/>
                </a:solidFill>
                <a:latin typeface="Arial"/>
                <a:ea typeface="Arial"/>
                <a:cs typeface="Arial"/>
                <a:sym typeface="Arial"/>
              </a:defRPr>
            </a:lvl7pPr>
            <a:lvl8pPr marL="0" marR="0" lvl="7" indent="0" algn="r">
              <a:spcBef>
                <a:spcPts val="0"/>
              </a:spcBef>
              <a:spcAft>
                <a:spcPts val="0"/>
              </a:spcAft>
              <a:buNone/>
              <a:defRPr sz="1400" b="0">
                <a:solidFill>
                  <a:schemeClr val="dk1"/>
                </a:solidFill>
                <a:latin typeface="Arial"/>
                <a:ea typeface="Arial"/>
                <a:cs typeface="Arial"/>
                <a:sym typeface="Arial"/>
              </a:defRPr>
            </a:lvl8pPr>
            <a:lvl9pPr marL="0" marR="0" lvl="8" indent="0" algn="r">
              <a:spcBef>
                <a:spcPts val="0"/>
              </a:spcBef>
              <a:spcAft>
                <a:spcPts val="0"/>
              </a:spcAft>
              <a:buNone/>
              <a:defRPr sz="1400" b="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7"/>
          <p:cNvSpPr txBox="1">
            <a:spLocks noGrp="1"/>
          </p:cNvSpPr>
          <p:nvPr>
            <p:ph type="title"/>
          </p:nvPr>
        </p:nvSpPr>
        <p:spPr>
          <a:xfrm>
            <a:off x="0" y="76200"/>
            <a:ext cx="9144000" cy="1143000"/>
          </a:xfrm>
          <a:prstGeom prst="rect">
            <a:avLst/>
          </a:prstGeom>
          <a:noFill/>
          <a:ln>
            <a:noFill/>
          </a:ln>
        </p:spPr>
        <p:txBody>
          <a:bodyPr spcFirstLastPara="1" wrap="square" lIns="45700" tIns="45700" rIns="45700" bIns="45700" anchor="ctr" anchorCtr="0">
            <a:noAutofit/>
          </a:bodyPr>
          <a:lstStyle>
            <a:lvl1pPr marR="0" lvl="0"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1pPr>
            <a:lvl2pPr marR="0" lvl="1"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2pPr>
            <a:lvl3pPr marR="0" lvl="2"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3pPr>
            <a:lvl4pPr marR="0" lvl="3"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4pPr>
            <a:lvl5pPr marR="0" lvl="4" algn="ctr" rtl="0">
              <a:spcBef>
                <a:spcPts val="0"/>
              </a:spcBef>
              <a:spcAft>
                <a:spcPts val="0"/>
              </a:spcAft>
              <a:buSzPts val="1400"/>
              <a:buNone/>
              <a:defRPr sz="4000" b="0" i="0" u="none" strike="noStrike" cap="none">
                <a:solidFill>
                  <a:schemeClr val="dk2"/>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7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7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3" name="Google Shape;13;p17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1"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1"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1"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1"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1"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1"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1"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1" i="0" u="none" strike="noStrike" cap="none">
                <a:solidFill>
                  <a:schemeClr val="dk1"/>
                </a:solidFill>
                <a:latin typeface="Arial"/>
                <a:ea typeface="Arial"/>
                <a:cs typeface="Arial"/>
                <a:sym typeface="Arial"/>
              </a:defRPr>
            </a:lvl9pPr>
          </a:lstStyle>
          <a:p>
            <a:endParaRPr/>
          </a:p>
        </p:txBody>
      </p:sp>
      <p:sp>
        <p:nvSpPr>
          <p:cNvPr id="14" name="Google Shape;14;p17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14F3-DD75-4B62-AF79-AAAC1506C59F}"/>
              </a:ext>
            </a:extLst>
          </p:cNvPr>
          <p:cNvSpPr>
            <a:spLocks noGrp="1"/>
          </p:cNvSpPr>
          <p:nvPr>
            <p:ph type="title"/>
          </p:nvPr>
        </p:nvSpPr>
        <p:spPr>
          <a:xfrm>
            <a:off x="457199" y="528638"/>
            <a:ext cx="3773055" cy="2584016"/>
          </a:xfrm>
        </p:spPr>
        <p:txBody>
          <a:bodyPr/>
          <a:lstStyle/>
          <a:p>
            <a:pPr marL="350838" indent="-350838"/>
            <a:r>
              <a:rPr lang="en-US" sz="3200" dirty="0">
                <a:solidFill>
                  <a:srgbClr val="1D6E7D"/>
                </a:solidFill>
                <a:latin typeface="Arial"/>
                <a:ea typeface="Arial"/>
                <a:cs typeface="Arial"/>
                <a:sym typeface="Arial"/>
              </a:rPr>
              <a:t>1 </a:t>
            </a:r>
            <a:r>
              <a:rPr lang="en-US" sz="3200" dirty="0">
                <a:solidFill>
                  <a:srgbClr val="990000"/>
                </a:solidFill>
                <a:latin typeface="Arial"/>
                <a:ea typeface="Arial"/>
                <a:cs typeface="Arial"/>
                <a:sym typeface="Arial"/>
              </a:rPr>
              <a:t>The Foundations of Biochemistry</a:t>
            </a:r>
            <a:endParaRPr lang="en-AU" sz="3200" dirty="0"/>
          </a:p>
        </p:txBody>
      </p:sp>
      <p:sp>
        <p:nvSpPr>
          <p:cNvPr id="4" name="Text Placeholder 3">
            <a:extLst>
              <a:ext uri="{FF2B5EF4-FFF2-40B4-BE49-F238E27FC236}">
                <a16:creationId xmlns:a16="http://schemas.microsoft.com/office/drawing/2014/main" id="{A215BB47-1235-4C01-864D-3DF9D85B2D00}"/>
              </a:ext>
            </a:extLst>
          </p:cNvPr>
          <p:cNvSpPr>
            <a:spLocks noGrp="1"/>
          </p:cNvSpPr>
          <p:nvPr>
            <p:ph type="body" idx="2"/>
          </p:nvPr>
        </p:nvSpPr>
        <p:spPr>
          <a:xfrm>
            <a:off x="839569" y="5162263"/>
            <a:ext cx="3008313" cy="963900"/>
          </a:xfrm>
        </p:spPr>
        <p:txBody>
          <a:bodyPr/>
          <a:lstStyle/>
          <a:p>
            <a:pPr algn="ctr"/>
            <a:r>
              <a:rPr lang="en-US" sz="2400" b="1" dirty="0">
                <a:solidFill>
                  <a:srgbClr val="1D6E7D"/>
                </a:solidFill>
                <a:latin typeface="Arial"/>
                <a:ea typeface="Arial"/>
                <a:cs typeface="Arial"/>
                <a:sym typeface="Arial"/>
              </a:rPr>
              <a:t>© 2021 Macmillan Learning</a:t>
            </a:r>
            <a:endParaRPr lang="en-AU" sz="2400" dirty="0"/>
          </a:p>
        </p:txBody>
      </p:sp>
      <p:pic>
        <p:nvPicPr>
          <p:cNvPr id="6" name="Google Shape;122;p1" descr="Front Cover: Principles of Biochemistry, Eighth Edition by David L. Nelson, Michael M. Cox">
            <a:extLst>
              <a:ext uri="{FF2B5EF4-FFF2-40B4-BE49-F238E27FC236}">
                <a16:creationId xmlns:a16="http://schemas.microsoft.com/office/drawing/2014/main" id="{623FAADB-3FA7-4A15-8C44-B6D3DE09803E}"/>
              </a:ext>
            </a:extLst>
          </p:cNvPr>
          <p:cNvPicPr preferRelativeResize="0"/>
          <p:nvPr/>
        </p:nvPicPr>
        <p:blipFill rotWithShape="1">
          <a:blip r:embed="rId2">
            <a:alphaModFix/>
          </a:blip>
          <a:srcRect/>
          <a:stretch/>
        </p:blipFill>
        <p:spPr>
          <a:xfrm>
            <a:off x="4529512" y="528638"/>
            <a:ext cx="4157288" cy="5597525"/>
          </a:xfrm>
          <a:prstGeom prst="rect">
            <a:avLst/>
          </a:prstGeom>
          <a:noFill/>
          <a:ln>
            <a:noFill/>
          </a:ln>
        </p:spPr>
      </p:pic>
    </p:spTree>
    <p:extLst>
      <p:ext uri="{BB962C8B-B14F-4D97-AF65-F5344CB8AC3E}">
        <p14:creationId xmlns:p14="http://schemas.microsoft.com/office/powerpoint/2010/main" val="256899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4" name="Google Shape;184;p10" descr="Icon P 1&#10;"/>
          <p:cNvPicPr preferRelativeResize="0"/>
          <p:nvPr/>
        </p:nvPicPr>
        <p:blipFill rotWithShape="1">
          <a:blip r:embed="rId3">
            <a:alphaModFix/>
          </a:blip>
          <a:srcRect t="8463"/>
          <a:stretch/>
        </p:blipFill>
        <p:spPr>
          <a:xfrm>
            <a:off x="1649268" y="290224"/>
            <a:ext cx="1190625" cy="714952"/>
          </a:xfrm>
          <a:prstGeom prst="rect">
            <a:avLst/>
          </a:prstGeom>
          <a:noFill/>
          <a:ln>
            <a:noFill/>
          </a:ln>
        </p:spPr>
      </p:pic>
      <p:sp>
        <p:nvSpPr>
          <p:cNvPr id="3" name="Title 2">
            <a:extLst>
              <a:ext uri="{FF2B5EF4-FFF2-40B4-BE49-F238E27FC236}">
                <a16:creationId xmlns:a16="http://schemas.microsoft.com/office/drawing/2014/main" id="{F8690A68-5F9D-49DF-8F2F-4FF935386162}"/>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1</a:t>
            </a:r>
            <a:r>
              <a:rPr lang="en-US" sz="2000" dirty="0">
                <a:solidFill>
                  <a:srgbClr val="1D6E7D"/>
                </a:solidFill>
                <a:latin typeface="Arial"/>
                <a:ea typeface="Arial"/>
                <a:cs typeface="Arial"/>
                <a:sym typeface="Arial"/>
              </a:rPr>
              <a:t> (2 of 2)</a:t>
            </a:r>
            <a:endParaRPr lang="en-AU" dirty="0"/>
          </a:p>
        </p:txBody>
      </p:sp>
      <p:sp>
        <p:nvSpPr>
          <p:cNvPr id="185"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are the fundamental unit of life. </a:t>
            </a:r>
            <a:r>
              <a:rPr lang="en-US" sz="2800" b="0" i="0" u="none" strike="noStrike" cap="none">
                <a:solidFill>
                  <a:schemeClr val="dk1"/>
                </a:solidFill>
                <a:latin typeface="Arial"/>
                <a:ea typeface="Arial"/>
                <a:cs typeface="Arial"/>
                <a:sym typeface="Arial"/>
              </a:rPr>
              <a:t>Although they vary in complexity and can be highly specialized for their environment or function within a multicellular organism, they share remarkable similarities.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3" name="Title 2">
            <a:extLst>
              <a:ext uri="{FF2B5EF4-FFF2-40B4-BE49-F238E27FC236}">
                <a16:creationId xmlns:a16="http://schemas.microsoft.com/office/drawing/2014/main" id="{0F49B184-4110-4E53-A8E8-B82D4FDF4CF3}"/>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Cells Are the Structural and Functional Units of All Living Organisms</a:t>
            </a:r>
            <a:endParaRPr lang="en-AU" sz="3200" dirty="0">
              <a:solidFill>
                <a:srgbClr val="4E4CB4"/>
              </a:solidFill>
            </a:endParaRPr>
          </a:p>
        </p:txBody>
      </p:sp>
      <p:pic>
        <p:nvPicPr>
          <p:cNvPr id="6" name="Google Shape;192;p11" descr="The diagram shows the structure of a bacterial cell and an animal cell. The bacterial cell is an oval structure with a scale bar indicating it is 1 micrometer in length. An arrow points to a larger outline of the cell. The animal cell is a rough circle 20 to 50 micrometers in diameter. Both cells have cytoplasm, a plasma membrane, and ribosomes. The cytoplasm is the material filling each cell. The plasma membrane forms the outer boundary of each cell. The ribosomes are free-floating dots in the bacterial cell and are attached to the top and bottom sides of a stack of five bars in the animal cell. The nucleoid region in the bacterial cell contains a circular, wavy strand. The nucleus of the animal cell is a large circle in its center surrounded by a nuclear membrane. The animal cell shows four spheres on the right and left sides, four dark ovals, and seven white amorphous shapes. These are labeled as membrane-bounded organelles.">
            <a:extLst>
              <a:ext uri="{FF2B5EF4-FFF2-40B4-BE49-F238E27FC236}">
                <a16:creationId xmlns:a16="http://schemas.microsoft.com/office/drawing/2014/main" id="{B7094918-BE20-44FC-94D9-23E31151A8F0}"/>
              </a:ext>
            </a:extLst>
          </p:cNvPr>
          <p:cNvPicPr preferRelativeResize="0"/>
          <p:nvPr/>
        </p:nvPicPr>
        <p:blipFill rotWithShape="1">
          <a:blip r:embed="rId3">
            <a:alphaModFix/>
          </a:blip>
          <a:srcRect/>
          <a:stretch/>
        </p:blipFill>
        <p:spPr>
          <a:xfrm>
            <a:off x="633413" y="2244725"/>
            <a:ext cx="7877175" cy="3365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3" name="Title 2">
            <a:extLst>
              <a:ext uri="{FF2B5EF4-FFF2-40B4-BE49-F238E27FC236}">
                <a16:creationId xmlns:a16="http://schemas.microsoft.com/office/drawing/2014/main" id="{AF1CE02D-AAE2-458C-BF8C-6D22CBC2747D}"/>
              </a:ext>
            </a:extLst>
          </p:cNvPr>
          <p:cNvSpPr>
            <a:spLocks noGrp="1"/>
          </p:cNvSpPr>
          <p:nvPr>
            <p:ph type="title"/>
          </p:nvPr>
        </p:nvSpPr>
        <p:spPr/>
        <p:txBody>
          <a:bodyPr/>
          <a:lstStyle/>
          <a:p>
            <a:r>
              <a:rPr lang="en-US" b="1" dirty="0">
                <a:solidFill>
                  <a:srgbClr val="000000"/>
                </a:solidFill>
                <a:latin typeface="Arial"/>
                <a:ea typeface="Arial"/>
                <a:cs typeface="Arial"/>
                <a:sym typeface="Arial"/>
              </a:rPr>
              <a:t>The Plasma Membrane</a:t>
            </a:r>
            <a:endParaRPr lang="en-AU" dirty="0"/>
          </a:p>
        </p:txBody>
      </p:sp>
      <p:sp>
        <p:nvSpPr>
          <p:cNvPr id="199" name="Google Shape;199;p12"/>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plasma membrane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defines the periphery of the cell</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composed of lipid and protein molecules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thin, flexible, hydrophobic barrier around the cell</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contains embedded transport proteins, receptor proteins, and membrane enzymes</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itle 2">
            <a:extLst>
              <a:ext uri="{FF2B5EF4-FFF2-40B4-BE49-F238E27FC236}">
                <a16:creationId xmlns:a16="http://schemas.microsoft.com/office/drawing/2014/main" id="{FBDEA3F2-8E68-4760-A4B6-C5DD97253890}"/>
              </a:ext>
            </a:extLst>
          </p:cNvPr>
          <p:cNvSpPr>
            <a:spLocks noGrp="1"/>
          </p:cNvSpPr>
          <p:nvPr>
            <p:ph type="title"/>
          </p:nvPr>
        </p:nvSpPr>
        <p:spPr/>
        <p:txBody>
          <a:bodyPr/>
          <a:lstStyle/>
          <a:p>
            <a:r>
              <a:rPr lang="en-US" b="1" dirty="0">
                <a:solidFill>
                  <a:srgbClr val="000000"/>
                </a:solidFill>
                <a:latin typeface="Arial"/>
                <a:ea typeface="Arial"/>
                <a:cs typeface="Arial"/>
                <a:sym typeface="Arial"/>
              </a:rPr>
              <a:t>Cytoplasm Contains Cytosol and Suspended Particles</a:t>
            </a:r>
            <a:endParaRPr lang="en-AU" dirty="0"/>
          </a:p>
        </p:txBody>
      </p:sp>
      <p:sp>
        <p:nvSpPr>
          <p:cNvPr id="206" name="Google Shape;206;p13"/>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cytoplasm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internal volume enclosed by the plasma membrane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composed of the </a:t>
            </a:r>
            <a:r>
              <a:rPr lang="en-US" sz="2400" b="1" i="0" u="none" strike="noStrike" cap="none">
                <a:solidFill>
                  <a:schemeClr val="dk1"/>
                </a:solidFill>
                <a:latin typeface="Arial"/>
                <a:ea typeface="Arial"/>
                <a:cs typeface="Arial"/>
                <a:sym typeface="Arial"/>
              </a:rPr>
              <a:t>cytosol</a:t>
            </a:r>
            <a:r>
              <a:rPr lang="en-US" sz="2400" b="0" i="0" u="none" strike="noStrike" cap="none">
                <a:solidFill>
                  <a:schemeClr val="dk1"/>
                </a:solidFill>
                <a:latin typeface="Arial"/>
                <a:ea typeface="Arial"/>
                <a:cs typeface="Arial"/>
                <a:sym typeface="Arial"/>
              </a:rPr>
              <a:t> (an aqueous solution) and a variety of suspended particles (such as mitochondria, chloroplasts, </a:t>
            </a:r>
            <a:r>
              <a:rPr lang="en-US" sz="2400" b="1" i="0" u="none" strike="noStrike" cap="none">
                <a:solidFill>
                  <a:schemeClr val="dk1"/>
                </a:solidFill>
                <a:latin typeface="Arial"/>
                <a:ea typeface="Arial"/>
                <a:cs typeface="Arial"/>
                <a:sym typeface="Arial"/>
              </a:rPr>
              <a:t>ribosomes</a:t>
            </a:r>
            <a:r>
              <a:rPr lang="en-US" sz="2400" b="0" i="0" u="none" strike="noStrike" cap="none">
                <a:solidFill>
                  <a:schemeClr val="dk1"/>
                </a:solidFill>
                <a:latin typeface="Arial"/>
                <a:ea typeface="Arial"/>
                <a:cs typeface="Arial"/>
                <a:sym typeface="Arial"/>
              </a:rPr>
              <a:t>, and </a:t>
            </a:r>
            <a:r>
              <a:rPr lang="en-US" sz="2400" b="1" i="0" u="none" strike="noStrike" cap="none">
                <a:solidFill>
                  <a:schemeClr val="dk1"/>
                </a:solidFill>
                <a:latin typeface="Arial"/>
                <a:ea typeface="Arial"/>
                <a:cs typeface="Arial"/>
                <a:sym typeface="Arial"/>
              </a:rPr>
              <a:t>proteasomes</a:t>
            </a:r>
            <a:r>
              <a:rPr lang="en-US" sz="2400" b="0" i="0" u="none"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cytosol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highly concentrated solution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contains enzymes, RNA, amino acids, nucleotides, </a:t>
            </a:r>
            <a:r>
              <a:rPr lang="en-US" sz="2400" b="1" i="0" u="none" strike="noStrike" cap="none">
                <a:solidFill>
                  <a:schemeClr val="dk1"/>
                </a:solidFill>
                <a:latin typeface="Arial"/>
                <a:ea typeface="Arial"/>
                <a:cs typeface="Arial"/>
                <a:sym typeface="Arial"/>
              </a:rPr>
              <a:t>metabolites</a:t>
            </a:r>
            <a:r>
              <a:rPr lang="en-US" sz="2400" b="0" i="0" u="none" strike="noStrike" cap="none">
                <a:solidFill>
                  <a:schemeClr val="dk1"/>
                </a:solidFill>
                <a:latin typeface="Arial"/>
                <a:ea typeface="Arial"/>
                <a:cs typeface="Arial"/>
                <a:sym typeface="Arial"/>
              </a:rPr>
              <a:t>, </a:t>
            </a:r>
            <a:r>
              <a:rPr lang="en-US" sz="2400" b="1" i="0" u="none" strike="noStrike" cap="none">
                <a:solidFill>
                  <a:schemeClr val="dk1"/>
                </a:solidFill>
                <a:latin typeface="Arial"/>
                <a:ea typeface="Arial"/>
                <a:cs typeface="Arial"/>
                <a:sym typeface="Arial"/>
              </a:rPr>
              <a:t>coenzymes</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and inorganic ions</a:t>
            </a:r>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3" name="Title 2">
            <a:extLst>
              <a:ext uri="{FF2B5EF4-FFF2-40B4-BE49-F238E27FC236}">
                <a16:creationId xmlns:a16="http://schemas.microsoft.com/office/drawing/2014/main" id="{24836F86-A288-4CC1-A13F-A1F2B02C0E3C}"/>
              </a:ext>
            </a:extLst>
          </p:cNvPr>
          <p:cNvSpPr>
            <a:spLocks noGrp="1"/>
          </p:cNvSpPr>
          <p:nvPr>
            <p:ph type="title"/>
          </p:nvPr>
        </p:nvSpPr>
        <p:spPr/>
        <p:txBody>
          <a:bodyPr/>
          <a:lstStyle/>
          <a:p>
            <a:r>
              <a:rPr lang="en-US" b="1" dirty="0">
                <a:solidFill>
                  <a:srgbClr val="000000"/>
                </a:solidFill>
                <a:latin typeface="Arial"/>
                <a:ea typeface="Arial"/>
                <a:cs typeface="Arial"/>
                <a:sym typeface="Arial"/>
              </a:rPr>
              <a:t>The Nucleoid or Nucleus of a Cell Stores the Genome</a:t>
            </a:r>
            <a:endParaRPr lang="en-AU" dirty="0"/>
          </a:p>
        </p:txBody>
      </p:sp>
      <p:sp>
        <p:nvSpPr>
          <p:cNvPr id="229" name="Google Shape;229;p16"/>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genome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complete set of genes, composed of DNA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bacteria and archaea (formally grouped as </a:t>
            </a:r>
            <a:r>
              <a:rPr lang="en-US" sz="2400" b="1" i="0" u="none" strike="noStrike" cap="none">
                <a:solidFill>
                  <a:schemeClr val="dk1"/>
                </a:solidFill>
                <a:latin typeface="Arial"/>
                <a:ea typeface="Arial"/>
                <a:cs typeface="Arial"/>
                <a:sym typeface="Arial"/>
              </a:rPr>
              <a:t>prokaryotes</a:t>
            </a:r>
            <a:r>
              <a:rPr lang="en-US" sz="2400" b="0" i="0" u="none" strike="noStrike" cap="none">
                <a:solidFill>
                  <a:schemeClr val="dk1"/>
                </a:solidFill>
                <a:latin typeface="Arial"/>
                <a:ea typeface="Arial"/>
                <a:cs typeface="Arial"/>
                <a:sym typeface="Arial"/>
              </a:rPr>
              <a:t>) store their genome in a </a:t>
            </a:r>
            <a:r>
              <a:rPr lang="en-US" sz="2400" b="1" i="0" u="none" strike="noStrike" cap="none">
                <a:solidFill>
                  <a:schemeClr val="dk1"/>
                </a:solidFill>
                <a:latin typeface="Arial"/>
                <a:ea typeface="Arial"/>
                <a:cs typeface="Arial"/>
                <a:sym typeface="Arial"/>
              </a:rPr>
              <a:t>nucleoid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eukaryotes </a:t>
            </a:r>
            <a:r>
              <a:rPr lang="en-US" sz="2400" b="0" i="0" u="none" strike="noStrike" cap="none">
                <a:solidFill>
                  <a:schemeClr val="dk1"/>
                </a:solidFill>
                <a:latin typeface="Arial"/>
                <a:ea typeface="Arial"/>
                <a:cs typeface="Arial"/>
                <a:sym typeface="Arial"/>
              </a:rPr>
              <a:t>store their genome in a membrane-enclosed </a:t>
            </a:r>
            <a:r>
              <a:rPr lang="en-US" sz="2400" b="1" i="0" u="none" strike="noStrike" cap="none">
                <a:solidFill>
                  <a:schemeClr val="dk1"/>
                </a:solidFill>
                <a:latin typeface="Arial"/>
                <a:ea typeface="Arial"/>
                <a:cs typeface="Arial"/>
                <a:sym typeface="Arial"/>
              </a:rPr>
              <a:t>nucleus </a:t>
            </a: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B2E6017C-380E-46A9-BED9-FFFECD9692C1}"/>
              </a:ext>
            </a:extLst>
          </p:cNvPr>
          <p:cNvSpPr>
            <a:spLocks noGrp="1"/>
          </p:cNvSpPr>
          <p:nvPr>
            <p:ph type="title"/>
          </p:nvPr>
        </p:nvSpPr>
        <p:spPr/>
        <p:txBody>
          <a:bodyPr/>
          <a:lstStyle/>
          <a:p>
            <a:r>
              <a:rPr lang="en-US" b="1" dirty="0">
                <a:solidFill>
                  <a:srgbClr val="4E4CB4"/>
                </a:solidFill>
                <a:latin typeface="Arial"/>
                <a:ea typeface="Arial"/>
                <a:cs typeface="Arial"/>
                <a:sym typeface="Arial"/>
              </a:rPr>
              <a:t>Cellular Dimensions Are Limited by Diffusion</a:t>
            </a:r>
            <a:endParaRPr lang="en-AU" dirty="0">
              <a:solidFill>
                <a:srgbClr val="4E4CB4"/>
              </a:solidFill>
            </a:endParaRPr>
          </a:p>
        </p:txBody>
      </p:sp>
      <p:sp>
        <p:nvSpPr>
          <p:cNvPr id="4" name="Rectangle 3">
            <a:extLst>
              <a:ext uri="{FF2B5EF4-FFF2-40B4-BE49-F238E27FC236}">
                <a16:creationId xmlns:a16="http://schemas.microsoft.com/office/drawing/2014/main" id="{DB0EB26D-6723-4863-9983-73E81C146A21}"/>
              </a:ext>
            </a:extLst>
          </p:cNvPr>
          <p:cNvSpPr/>
          <p:nvPr/>
        </p:nvSpPr>
        <p:spPr>
          <a:xfrm>
            <a:off x="294640" y="1577693"/>
            <a:ext cx="4897120" cy="4529702"/>
          </a:xfrm>
          <a:prstGeom prst="rect">
            <a:avLst/>
          </a:prstGeom>
        </p:spPr>
        <p:txBody>
          <a:bodyPr wrap="square">
            <a:spAutoFit/>
          </a:bodyPr>
          <a:lstStyle/>
          <a:p>
            <a:pPr marL="457200" lvl="0" indent="-406400">
              <a:lnSpc>
                <a:spcPct val="110000"/>
              </a:lnSpc>
              <a:buClr>
                <a:schemeClr val="dk1"/>
              </a:buClr>
              <a:buSzPts val="2800"/>
              <a:buFont typeface="Arial"/>
              <a:buChar char="•"/>
            </a:pPr>
            <a:r>
              <a:rPr lang="en-US" sz="2400" dirty="0">
                <a:solidFill>
                  <a:schemeClr val="dk1"/>
                </a:solidFill>
              </a:rPr>
              <a:t>cells are microscopic:</a:t>
            </a:r>
            <a:endParaRPr lang="en-US" dirty="0"/>
          </a:p>
          <a:p>
            <a:pPr marL="914400" lvl="1" indent="-406400">
              <a:lnSpc>
                <a:spcPct val="110000"/>
              </a:lnSpc>
              <a:buClr>
                <a:schemeClr val="dk1"/>
              </a:buClr>
              <a:buSzPts val="2800"/>
              <a:buFont typeface="Arial"/>
              <a:buChar char="–"/>
            </a:pPr>
            <a:r>
              <a:rPr lang="en-US" sz="2400" dirty="0">
                <a:solidFill>
                  <a:schemeClr val="dk1"/>
                </a:solidFill>
              </a:rPr>
              <a:t>animal and plant cells: </a:t>
            </a:r>
            <a:endParaRPr lang="en-US" dirty="0"/>
          </a:p>
          <a:p>
            <a:pPr marL="508000" lvl="1">
              <a:lnSpc>
                <a:spcPct val="110000"/>
              </a:lnSpc>
              <a:buClr>
                <a:schemeClr val="dk1"/>
              </a:buClr>
              <a:buSzPts val="2800"/>
            </a:pPr>
            <a:r>
              <a:rPr lang="en-US" sz="2400" dirty="0">
                <a:solidFill>
                  <a:schemeClr val="dk1"/>
                </a:solidFill>
              </a:rPr>
              <a:t>     5 to 100 </a:t>
            </a:r>
            <a:r>
              <a:rPr lang="en-US" sz="2400" i="1" dirty="0" err="1">
                <a:solidFill>
                  <a:schemeClr val="dk1"/>
                </a:solidFill>
              </a:rPr>
              <a:t>μ</a:t>
            </a:r>
            <a:r>
              <a:rPr lang="en-US" sz="2400" dirty="0" err="1">
                <a:solidFill>
                  <a:schemeClr val="dk1"/>
                </a:solidFill>
              </a:rPr>
              <a:t>m</a:t>
            </a:r>
            <a:r>
              <a:rPr lang="en-US" sz="2400" dirty="0">
                <a:solidFill>
                  <a:schemeClr val="dk1"/>
                </a:solidFill>
              </a:rPr>
              <a:t> in diameter</a:t>
            </a:r>
            <a:endParaRPr lang="en-US" dirty="0"/>
          </a:p>
          <a:p>
            <a:pPr marL="914400" lvl="1" indent="-406400">
              <a:lnSpc>
                <a:spcPct val="110000"/>
              </a:lnSpc>
              <a:buClr>
                <a:schemeClr val="dk1"/>
              </a:buClr>
              <a:buSzPts val="2800"/>
              <a:buFont typeface="Arial"/>
              <a:buChar char="–"/>
            </a:pPr>
            <a:r>
              <a:rPr lang="en-US" sz="2400" dirty="0">
                <a:solidFill>
                  <a:schemeClr val="dk1"/>
                </a:solidFill>
              </a:rPr>
              <a:t>unicellular microorganisms: 1 to 2 </a:t>
            </a:r>
            <a:r>
              <a:rPr lang="en-US" sz="2400" i="1" dirty="0" err="1">
                <a:solidFill>
                  <a:schemeClr val="dk1"/>
                </a:solidFill>
              </a:rPr>
              <a:t>μ</a:t>
            </a:r>
            <a:r>
              <a:rPr lang="en-US" sz="2400" dirty="0" err="1">
                <a:solidFill>
                  <a:schemeClr val="dk1"/>
                </a:solidFill>
              </a:rPr>
              <a:t>m</a:t>
            </a:r>
            <a:r>
              <a:rPr lang="en-US" sz="2400" dirty="0">
                <a:solidFill>
                  <a:schemeClr val="dk1"/>
                </a:solidFill>
              </a:rPr>
              <a:t> long </a:t>
            </a:r>
            <a:endParaRPr lang="en-US" dirty="0"/>
          </a:p>
          <a:p>
            <a:pPr marL="457200" lvl="0" indent="-406400">
              <a:lnSpc>
                <a:spcPct val="110000"/>
              </a:lnSpc>
              <a:buClr>
                <a:schemeClr val="dk1"/>
              </a:buClr>
              <a:buSzPts val="2800"/>
              <a:buFont typeface="Arial"/>
              <a:buChar char="•"/>
            </a:pPr>
            <a:r>
              <a:rPr lang="en-US" sz="2400" dirty="0">
                <a:solidFill>
                  <a:schemeClr val="dk1"/>
                </a:solidFill>
              </a:rPr>
              <a:t>upper limit of cell size is likely set by the rate of transport and the need to deliver O</a:t>
            </a:r>
            <a:r>
              <a:rPr lang="en-US" sz="2400" baseline="-25000" dirty="0">
                <a:solidFill>
                  <a:schemeClr val="dk1"/>
                </a:solidFill>
              </a:rPr>
              <a:t>2</a:t>
            </a:r>
            <a:r>
              <a:rPr lang="en-US" sz="2400" dirty="0">
                <a:solidFill>
                  <a:schemeClr val="dk1"/>
                </a:solidFill>
              </a:rPr>
              <a:t> to all parts of the cell</a:t>
            </a:r>
            <a:endParaRPr lang="en-US" dirty="0"/>
          </a:p>
          <a:p>
            <a:pPr marL="914400" lvl="1" indent="-406400">
              <a:lnSpc>
                <a:spcPct val="110000"/>
              </a:lnSpc>
              <a:buClr>
                <a:schemeClr val="dk1"/>
              </a:buClr>
              <a:buSzPts val="2800"/>
              <a:buFont typeface="Arial"/>
              <a:buChar char="–"/>
            </a:pPr>
            <a:r>
              <a:rPr lang="en-US" sz="2400" dirty="0">
                <a:solidFill>
                  <a:schemeClr val="dk1"/>
                </a:solidFill>
              </a:rPr>
              <a:t>as size increases, surface-to-volume ratio decreases</a:t>
            </a:r>
            <a:endParaRPr lang="en-AU" dirty="0"/>
          </a:p>
        </p:txBody>
      </p:sp>
      <p:sp>
        <p:nvSpPr>
          <p:cNvPr id="5" name="Rectangle 4">
            <a:extLst>
              <a:ext uri="{FF2B5EF4-FFF2-40B4-BE49-F238E27FC236}">
                <a16:creationId xmlns:a16="http://schemas.microsoft.com/office/drawing/2014/main" id="{FA652A5E-C7A4-439F-B374-22B362E1004C}"/>
              </a:ext>
            </a:extLst>
          </p:cNvPr>
          <p:cNvSpPr/>
          <p:nvPr/>
        </p:nvSpPr>
        <p:spPr>
          <a:xfrm>
            <a:off x="5461776" y="6077268"/>
            <a:ext cx="2464136" cy="400110"/>
          </a:xfrm>
          <a:prstGeom prst="rect">
            <a:avLst/>
          </a:prstGeom>
        </p:spPr>
        <p:txBody>
          <a:bodyPr wrap="none">
            <a:spAutoFit/>
          </a:bodyPr>
          <a:lstStyle/>
          <a:p>
            <a:r>
              <a:rPr lang="en-US" sz="2000" dirty="0">
                <a:solidFill>
                  <a:schemeClr val="dk1"/>
                </a:solidFill>
              </a:rPr>
              <a:t>human lymphocytes</a:t>
            </a:r>
            <a:endParaRPr lang="en-AU" sz="2000" dirty="0"/>
          </a:p>
        </p:txBody>
      </p:sp>
      <p:pic>
        <p:nvPicPr>
          <p:cNvPr id="10" name="Google Shape;236;p17" descr="A micrograph of human lymphocytes shows 10 irregularly arranged spheres with many complex foldings and tubular structures on their surfaces.">
            <a:extLst>
              <a:ext uri="{FF2B5EF4-FFF2-40B4-BE49-F238E27FC236}">
                <a16:creationId xmlns:a16="http://schemas.microsoft.com/office/drawing/2014/main" id="{D5E45000-A3EB-4C7B-AC37-8BD69263BB43}"/>
              </a:ext>
            </a:extLst>
          </p:cNvPr>
          <p:cNvPicPr preferRelativeResize="0"/>
          <p:nvPr/>
        </p:nvPicPr>
        <p:blipFill rotWithShape="1">
          <a:blip r:embed="rId3">
            <a:alphaModFix/>
          </a:blip>
          <a:srcRect/>
          <a:stretch/>
        </p:blipFill>
        <p:spPr>
          <a:xfrm>
            <a:off x="5562600" y="1638300"/>
            <a:ext cx="3124200" cy="44084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3" name="Title 2">
            <a:extLst>
              <a:ext uri="{FF2B5EF4-FFF2-40B4-BE49-F238E27FC236}">
                <a16:creationId xmlns:a16="http://schemas.microsoft.com/office/drawing/2014/main" id="{3299875E-8805-49D8-BE4E-E09AE55C1E8B}"/>
              </a:ext>
            </a:extLst>
          </p:cNvPr>
          <p:cNvSpPr>
            <a:spLocks noGrp="1"/>
          </p:cNvSpPr>
          <p:nvPr>
            <p:ph type="title"/>
          </p:nvPr>
        </p:nvSpPr>
        <p:spPr/>
        <p:txBody>
          <a:bodyPr/>
          <a:lstStyle/>
          <a:p>
            <a:r>
              <a:rPr lang="en-US" b="1" dirty="0">
                <a:solidFill>
                  <a:srgbClr val="4E4CB4"/>
                </a:solidFill>
                <a:latin typeface="Arial"/>
                <a:ea typeface="Arial"/>
                <a:cs typeface="Arial"/>
                <a:sym typeface="Arial"/>
              </a:rPr>
              <a:t>Organisms Belong to Three Distinct Domains of Life</a:t>
            </a:r>
            <a:endParaRPr lang="en-AU" dirty="0">
              <a:solidFill>
                <a:srgbClr val="4E4CB4"/>
              </a:solidFill>
            </a:endParaRPr>
          </a:p>
        </p:txBody>
      </p:sp>
      <p:sp>
        <p:nvSpPr>
          <p:cNvPr id="261" name="Google Shape;261;p20"/>
          <p:cNvSpPr txBox="1"/>
          <p:nvPr/>
        </p:nvSpPr>
        <p:spPr>
          <a:xfrm>
            <a:off x="263525" y="1905000"/>
            <a:ext cx="82708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Bacteria </a:t>
            </a:r>
            <a:r>
              <a:rPr lang="en-US" sz="2400" b="0" i="0" u="none" strike="noStrike" cap="none">
                <a:solidFill>
                  <a:schemeClr val="dk1"/>
                </a:solidFill>
                <a:latin typeface="Arial"/>
                <a:ea typeface="Arial"/>
                <a:cs typeface="Arial"/>
                <a:sym typeface="Arial"/>
              </a:rPr>
              <a:t>= inhabit soils, surface waters, and the tissues of other living or decaying organisms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Archaea </a:t>
            </a:r>
            <a:r>
              <a:rPr lang="en-US" sz="2400" b="0" i="0" u="none" strike="noStrike" cap="none">
                <a:solidFill>
                  <a:schemeClr val="dk1"/>
                </a:solidFill>
                <a:latin typeface="Arial"/>
                <a:ea typeface="Arial"/>
                <a:cs typeface="Arial"/>
                <a:sym typeface="Arial"/>
              </a:rPr>
              <a:t>= inhabit extreme environments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Eukarya </a:t>
            </a:r>
            <a:r>
              <a:rPr lang="en-US" sz="2400" b="0" i="0" u="none" strike="noStrike" cap="none">
                <a:solidFill>
                  <a:schemeClr val="dk1"/>
                </a:solidFill>
                <a:latin typeface="Arial"/>
                <a:ea typeface="Arial"/>
                <a:cs typeface="Arial"/>
                <a:sym typeface="Arial"/>
              </a:rPr>
              <a:t>= all eukaryotic organisms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more closely related to archaea than bacteria</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itle 2">
            <a:extLst>
              <a:ext uri="{FF2B5EF4-FFF2-40B4-BE49-F238E27FC236}">
                <a16:creationId xmlns:a16="http://schemas.microsoft.com/office/drawing/2014/main" id="{123B75FF-EC4A-4CDE-8EFC-CC01915D39F7}"/>
              </a:ext>
            </a:extLst>
          </p:cNvPr>
          <p:cNvSpPr>
            <a:spLocks noGrp="1"/>
          </p:cNvSpPr>
          <p:nvPr>
            <p:ph type="title"/>
          </p:nvPr>
        </p:nvSpPr>
        <p:spPr>
          <a:xfrm>
            <a:off x="0" y="152399"/>
            <a:ext cx="9144000" cy="1306945"/>
          </a:xfrm>
        </p:spPr>
        <p:txBody>
          <a:bodyPr/>
          <a:lstStyle/>
          <a:p>
            <a:r>
              <a:rPr lang="en-US" b="1" dirty="0">
                <a:solidFill>
                  <a:srgbClr val="000000"/>
                </a:solidFill>
                <a:latin typeface="Arial"/>
                <a:ea typeface="Arial"/>
                <a:cs typeface="Arial"/>
                <a:sym typeface="Arial"/>
              </a:rPr>
              <a:t>Archaea and Bacteria Subgroups Are Distinguished by Their Habitats</a:t>
            </a:r>
            <a:endParaRPr lang="en-AU" dirty="0"/>
          </a:p>
        </p:txBody>
      </p:sp>
      <p:sp>
        <p:nvSpPr>
          <p:cNvPr id="275" name="Google Shape;275;p22"/>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aerobic </a:t>
            </a:r>
            <a:r>
              <a:rPr lang="en-US" sz="2400" b="0" i="0" u="none" strike="noStrike" cap="none">
                <a:solidFill>
                  <a:schemeClr val="dk1"/>
                </a:solidFill>
                <a:latin typeface="Arial"/>
                <a:ea typeface="Arial"/>
                <a:cs typeface="Arial"/>
                <a:sym typeface="Arial"/>
              </a:rPr>
              <a:t>= plentiful supply of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organisms transfer electrons from fuel to O</a:t>
            </a:r>
            <a:r>
              <a:rPr lang="en-US" sz="2400" b="0" i="0" u="none" strike="noStrike" cap="none" baseline="-25000">
                <a:solidFill>
                  <a:schemeClr val="dk1"/>
                </a:solidFill>
                <a:latin typeface="Arial"/>
                <a:ea typeface="Arial"/>
                <a:cs typeface="Arial"/>
                <a:sym typeface="Arial"/>
              </a:rPr>
              <a:t>2 </a:t>
            </a:r>
            <a:r>
              <a:rPr lang="en-US" sz="2400" b="0" i="0" u="none" strike="noStrike" cap="none">
                <a:solidFill>
                  <a:schemeClr val="dk1"/>
                </a:solidFill>
                <a:latin typeface="Arial"/>
                <a:ea typeface="Arial"/>
                <a:cs typeface="Arial"/>
                <a:sym typeface="Arial"/>
              </a:rPr>
              <a:t>for energy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anaerobic </a:t>
            </a:r>
            <a:r>
              <a:rPr lang="en-US" sz="2400" b="0" i="0" u="none" strike="noStrike" cap="none">
                <a:solidFill>
                  <a:schemeClr val="dk1"/>
                </a:solidFill>
                <a:latin typeface="Arial"/>
                <a:ea typeface="Arial"/>
                <a:cs typeface="Arial"/>
                <a:sym typeface="Arial"/>
              </a:rPr>
              <a:t>= devoid of 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organisms transfer electrons to nitrate, sulfate or CO</a:t>
            </a:r>
            <a:r>
              <a:rPr lang="en-US" sz="2400" b="0" i="0" u="none" strike="noStrike" cap="none" baseline="-25000">
                <a:solidFill>
                  <a:schemeClr val="dk1"/>
                </a:solidFill>
                <a:latin typeface="Arial"/>
                <a:ea typeface="Arial"/>
                <a:cs typeface="Arial"/>
                <a:sym typeface="Arial"/>
              </a:rPr>
              <a:t>2</a:t>
            </a:r>
            <a:r>
              <a:rPr lang="en-US" sz="2400" b="0" i="0" u="none" strike="noStrike" cap="none">
                <a:solidFill>
                  <a:schemeClr val="dk1"/>
                </a:solidFill>
                <a:latin typeface="Arial"/>
                <a:ea typeface="Arial"/>
                <a:cs typeface="Arial"/>
                <a:sym typeface="Arial"/>
              </a:rPr>
              <a:t> for energy</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1" u="none" strike="noStrike" cap="none">
                <a:solidFill>
                  <a:schemeClr val="dk1"/>
                </a:solidFill>
                <a:latin typeface="Arial"/>
                <a:ea typeface="Arial"/>
                <a:cs typeface="Arial"/>
                <a:sym typeface="Arial"/>
              </a:rPr>
              <a:t>obligate </a:t>
            </a:r>
            <a:r>
              <a:rPr lang="en-US" sz="2400" b="0" i="0" u="none" strike="noStrike" cap="none">
                <a:solidFill>
                  <a:schemeClr val="dk1"/>
                </a:solidFill>
                <a:latin typeface="Arial"/>
                <a:ea typeface="Arial"/>
                <a:cs typeface="Arial"/>
                <a:sym typeface="Arial"/>
              </a:rPr>
              <a:t>anaerobes</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 die when exposed to O</a:t>
            </a:r>
            <a:r>
              <a:rPr lang="en-US" sz="2400" b="0" i="0" u="none" strike="noStrike" cap="none" baseline="-25000">
                <a:solidFill>
                  <a:schemeClr val="dk1"/>
                </a:solidFill>
                <a:latin typeface="Arial"/>
                <a:ea typeface="Arial"/>
                <a:cs typeface="Arial"/>
                <a:sym typeface="Arial"/>
              </a:rPr>
              <a:t>2</a:t>
            </a:r>
            <a:endParaRPr sz="2400" b="0" i="1"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chemeClr val="dk1"/>
              </a:buClr>
              <a:buSzPts val="2800"/>
              <a:buFont typeface="Arial"/>
              <a:buChar char="–"/>
            </a:pPr>
            <a:r>
              <a:rPr lang="en-US" sz="2400" b="0" i="1" u="none" strike="noStrike" cap="none">
                <a:solidFill>
                  <a:schemeClr val="dk1"/>
                </a:solidFill>
                <a:latin typeface="Arial"/>
                <a:ea typeface="Arial"/>
                <a:cs typeface="Arial"/>
                <a:sym typeface="Arial"/>
              </a:rPr>
              <a:t>facultative </a:t>
            </a:r>
            <a:r>
              <a:rPr lang="en-US" sz="2400" b="0" i="0" u="none" strike="noStrike" cap="none">
                <a:solidFill>
                  <a:schemeClr val="dk1"/>
                </a:solidFill>
                <a:latin typeface="Arial"/>
                <a:ea typeface="Arial"/>
                <a:cs typeface="Arial"/>
                <a:sym typeface="Arial"/>
              </a:rPr>
              <a:t>anaerobes</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 can live with or without O</a:t>
            </a:r>
            <a:r>
              <a:rPr lang="en-US" sz="2400" b="0" i="0" u="none" strike="noStrike" cap="none" baseline="-25000">
                <a:solidFill>
                  <a:schemeClr val="dk1"/>
                </a:solidFill>
                <a:latin typeface="Arial"/>
                <a:ea typeface="Arial"/>
                <a:cs typeface="Arial"/>
                <a:sym typeface="Arial"/>
              </a:rPr>
              <a:t>2</a:t>
            </a:r>
            <a:endParaRPr sz="2400" b="1" i="1"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(2 of 5)</a:t>
            </a:r>
            <a:endParaRPr sz="2000" dirty="0"/>
          </a:p>
        </p:txBody>
      </p:sp>
      <p:pic>
        <p:nvPicPr>
          <p:cNvPr id="297" name="Google Shape;297;p25" descr="Icon P 3&#10;"/>
          <p:cNvPicPr preferRelativeResize="0"/>
          <p:nvPr/>
        </p:nvPicPr>
        <p:blipFill rotWithShape="1">
          <a:blip r:embed="rId3">
            <a:alphaModFix/>
          </a:blip>
          <a:srcRect/>
          <a:stretch/>
        </p:blipFill>
        <p:spPr>
          <a:xfrm>
            <a:off x="1700650" y="655638"/>
            <a:ext cx="1257300" cy="781050"/>
          </a:xfrm>
          <a:prstGeom prst="rect">
            <a:avLst/>
          </a:prstGeom>
          <a:noFill/>
          <a:ln>
            <a:noFill/>
          </a:ln>
        </p:spPr>
      </p:pic>
      <p:sp>
        <p:nvSpPr>
          <p:cNvPr id="298" name="Google Shape;298;p25"/>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 name="Title 2">
            <a:extLst>
              <a:ext uri="{FF2B5EF4-FFF2-40B4-BE49-F238E27FC236}">
                <a16:creationId xmlns:a16="http://schemas.microsoft.com/office/drawing/2014/main" id="{3EEA901B-AFA7-4032-B26D-049EFE8198C5}"/>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Organisms Differ Widely in Their Sources of Energy and Biosynthetic Precursors</a:t>
            </a:r>
            <a:endParaRPr lang="en-AU" sz="3200" dirty="0">
              <a:solidFill>
                <a:srgbClr val="4E4CB4"/>
              </a:solidFill>
            </a:endParaRPr>
          </a:p>
        </p:txBody>
      </p:sp>
      <p:sp>
        <p:nvSpPr>
          <p:cNvPr id="305" name="Google Shape;305;p26"/>
          <p:cNvSpPr txBox="1"/>
          <p:nvPr/>
        </p:nvSpPr>
        <p:spPr>
          <a:xfrm>
            <a:off x="436563" y="2214563"/>
            <a:ext cx="82708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phototrophs </a:t>
            </a:r>
            <a:r>
              <a:rPr lang="en-US" sz="2400" b="0" i="0" u="none" strike="noStrike" cap="none">
                <a:solidFill>
                  <a:schemeClr val="dk1"/>
                </a:solidFill>
                <a:latin typeface="Arial"/>
                <a:ea typeface="Arial"/>
                <a:cs typeface="Arial"/>
                <a:sym typeface="Arial"/>
              </a:rPr>
              <a:t>= trap and use sunlight</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chemotrophs</a:t>
            </a:r>
            <a:r>
              <a:rPr lang="en-US" sz="2400" b="0" i="0" u="none" strike="noStrike" cap="none">
                <a:solidFill>
                  <a:schemeClr val="dk1"/>
                </a:solidFill>
                <a:latin typeface="Arial"/>
                <a:ea typeface="Arial"/>
                <a:cs typeface="Arial"/>
                <a:sym typeface="Arial"/>
              </a:rPr>
              <a:t> = derive energy from oxidation of a chemical fuel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autotrophs </a:t>
            </a:r>
            <a:r>
              <a:rPr lang="en-US" sz="2400" b="0" i="0" u="none" strike="noStrike" cap="none">
                <a:solidFill>
                  <a:schemeClr val="dk1"/>
                </a:solidFill>
                <a:latin typeface="Arial"/>
                <a:ea typeface="Arial"/>
                <a:cs typeface="Arial"/>
                <a:sym typeface="Arial"/>
              </a:rPr>
              <a:t>= can synthesize all their biomolecules directly from CO</a:t>
            </a:r>
            <a:r>
              <a:rPr lang="en-US" sz="2400" b="0" i="0" u="none" strike="noStrike" cap="none" baseline="-25000">
                <a:solidFill>
                  <a:schemeClr val="dk1"/>
                </a:solidFill>
                <a:latin typeface="Arial"/>
                <a:ea typeface="Arial"/>
                <a:cs typeface="Arial"/>
                <a:sym typeface="Arial"/>
              </a:rPr>
              <a:t>2</a:t>
            </a: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heterotrophs </a:t>
            </a:r>
            <a:r>
              <a:rPr lang="en-US" sz="2400" b="0" i="0" u="none" strike="noStrike" cap="none">
                <a:solidFill>
                  <a:schemeClr val="dk1"/>
                </a:solidFill>
                <a:latin typeface="Arial"/>
                <a:ea typeface="Arial"/>
                <a:cs typeface="Arial"/>
                <a:sym typeface="Arial"/>
              </a:rPr>
              <a:t>= require some preformed organic nutrients made by other organisms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Title 2">
            <a:extLst>
              <a:ext uri="{FF2B5EF4-FFF2-40B4-BE49-F238E27FC236}">
                <a16:creationId xmlns:a16="http://schemas.microsoft.com/office/drawing/2014/main" id="{0D2DF2D6-114D-443F-8D39-86EE8ED346B0}"/>
              </a:ext>
            </a:extLst>
          </p:cNvPr>
          <p:cNvSpPr>
            <a:spLocks noGrp="1"/>
          </p:cNvSpPr>
          <p:nvPr>
            <p:ph type="title"/>
          </p:nvPr>
        </p:nvSpPr>
        <p:spPr/>
        <p:txBody>
          <a:bodyPr/>
          <a:lstStyle/>
          <a:p>
            <a:r>
              <a:rPr lang="en-US" b="1" dirty="0">
                <a:solidFill>
                  <a:srgbClr val="000000"/>
                </a:solidFill>
                <a:latin typeface="Arial"/>
                <a:ea typeface="Arial"/>
                <a:cs typeface="Arial"/>
                <a:sym typeface="Arial"/>
              </a:rPr>
              <a:t>Life Arose on Earth around 4 Billion Years Ago</a:t>
            </a:r>
            <a:endParaRPr lang="en-AU" dirty="0"/>
          </a:p>
        </p:txBody>
      </p:sp>
      <p:sp>
        <p:nvSpPr>
          <p:cNvPr id="129" name="Content placeholder"/>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simple microorganisms: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extracted energy from chemical compounds              and sunlight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used energy to make </a:t>
            </a:r>
            <a:r>
              <a:rPr lang="en-US" sz="2400" b="1" i="0" u="none" strike="noStrike" cap="none">
                <a:solidFill>
                  <a:schemeClr val="dk1"/>
                </a:solidFill>
                <a:latin typeface="Arial"/>
                <a:ea typeface="Arial"/>
                <a:cs typeface="Arial"/>
                <a:sym typeface="Arial"/>
              </a:rPr>
              <a:t>biomolecules </a:t>
            </a:r>
            <a:r>
              <a:rPr lang="en-US" sz="2400" b="0" i="0" u="none" strike="noStrike" cap="none">
                <a:solidFill>
                  <a:schemeClr val="dk1"/>
                </a:solidFill>
                <a:latin typeface="Arial"/>
                <a:ea typeface="Arial"/>
                <a:cs typeface="Arial"/>
                <a:sym typeface="Arial"/>
              </a:rPr>
              <a:t>from the simple elements and compounds on the Earth’s surface </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800" b="1" i="0" u="none" strike="noStrike" cap="none">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 name="Title 2">
            <a:extLst>
              <a:ext uri="{FF2B5EF4-FFF2-40B4-BE49-F238E27FC236}">
                <a16:creationId xmlns:a16="http://schemas.microsoft.com/office/drawing/2014/main" id="{00FFCC56-0680-40A0-AAE7-96C28296E713}"/>
              </a:ext>
            </a:extLst>
          </p:cNvPr>
          <p:cNvSpPr>
            <a:spLocks noGrp="1"/>
          </p:cNvSpPr>
          <p:nvPr>
            <p:ph type="title"/>
          </p:nvPr>
        </p:nvSpPr>
        <p:spPr/>
        <p:txBody>
          <a:bodyPr/>
          <a:lstStyle/>
          <a:p>
            <a:r>
              <a:rPr lang="en-US" sz="3600" b="1" dirty="0">
                <a:solidFill>
                  <a:srgbClr val="000000"/>
                </a:solidFill>
                <a:latin typeface="Arial"/>
                <a:ea typeface="Arial"/>
                <a:cs typeface="Arial"/>
                <a:sym typeface="Arial"/>
              </a:rPr>
              <a:t>Classifying Organisms According to Their Source of Energy</a:t>
            </a:r>
            <a:endParaRPr lang="en-AU" sz="3600" dirty="0"/>
          </a:p>
        </p:txBody>
      </p:sp>
      <p:pic>
        <p:nvPicPr>
          <p:cNvPr id="312" name="Google Shape;312;p27" descr="A tree chart shows the energy sources (chemical or light energy) and carbon sources (C O 2 or organic compounds) of different organisms."/>
          <p:cNvPicPr preferRelativeResize="0"/>
          <p:nvPr/>
        </p:nvPicPr>
        <p:blipFill rotWithShape="1">
          <a:blip r:embed="rId3">
            <a:alphaModFix/>
          </a:blip>
          <a:srcRect/>
          <a:stretch/>
        </p:blipFill>
        <p:spPr>
          <a:xfrm>
            <a:off x="1101725" y="1447800"/>
            <a:ext cx="6940550" cy="5238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 name="Title 2">
            <a:extLst>
              <a:ext uri="{FF2B5EF4-FFF2-40B4-BE49-F238E27FC236}">
                <a16:creationId xmlns:a16="http://schemas.microsoft.com/office/drawing/2014/main" id="{4C199531-D000-496B-A0D5-98FE51B989BF}"/>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Bacteria and Archaeal Cells Share Common Features but Differ in Important Ways</a:t>
            </a:r>
            <a:endParaRPr lang="en-AU" sz="3200" dirty="0">
              <a:solidFill>
                <a:srgbClr val="4E4CB4"/>
              </a:solidFill>
            </a:endParaRPr>
          </a:p>
        </p:txBody>
      </p:sp>
      <p:sp>
        <p:nvSpPr>
          <p:cNvPr id="5" name="Text Placeholder 4">
            <a:extLst>
              <a:ext uri="{FF2B5EF4-FFF2-40B4-BE49-F238E27FC236}">
                <a16:creationId xmlns:a16="http://schemas.microsoft.com/office/drawing/2014/main" id="{C2B23092-96D8-4D88-B06B-0F9CC724A483}"/>
              </a:ext>
            </a:extLst>
          </p:cNvPr>
          <p:cNvSpPr>
            <a:spLocks noGrp="1"/>
          </p:cNvSpPr>
          <p:nvPr>
            <p:ph type="body" idx="2"/>
          </p:nvPr>
        </p:nvSpPr>
        <p:spPr>
          <a:xfrm>
            <a:off x="457200" y="1555116"/>
            <a:ext cx="4040188" cy="3951288"/>
          </a:xfrm>
        </p:spPr>
        <p:txBody>
          <a:bodyPr/>
          <a:lstStyle/>
          <a:p>
            <a:r>
              <a:rPr lang="en-US" b="1" dirty="0">
                <a:latin typeface="Arial"/>
                <a:ea typeface="Arial"/>
                <a:cs typeface="Arial"/>
                <a:sym typeface="Arial"/>
              </a:rPr>
              <a:t>cell envelope </a:t>
            </a:r>
            <a:r>
              <a:rPr lang="en-US" dirty="0">
                <a:latin typeface="Arial"/>
                <a:ea typeface="Arial"/>
                <a:cs typeface="Arial"/>
                <a:sym typeface="Arial"/>
              </a:rPr>
              <a:t>= composed of plasma membrane, outer membrane, and peptidoglycan (high molecular weight polymer)</a:t>
            </a:r>
            <a:endParaRPr lang="en-AU" dirty="0"/>
          </a:p>
        </p:txBody>
      </p:sp>
      <p:pic>
        <p:nvPicPr>
          <p:cNvPr id="11" name="Picture" descr="Part a shows a vertical rod representing a Gram-negative bacterium with its outer layer labeled, cell envelope; structures differ. Short thread-like structures extending from all sides of the cell are labeled, pili; provide points of adhesion to surface of other cells. Many small dots found in a concentric ring around the central region are labeled, ribosomes; bacterial and archaeal ribosomes are smaller than eukaryotic ribosomes, but serve the same function – protein synthesis from an R N A message. Several long strands extending from the cell are labeled, flagella; propel cell through its surroundings. ">
            <a:extLst>
              <a:ext uri="{FF2B5EF4-FFF2-40B4-BE49-F238E27FC236}">
                <a16:creationId xmlns:a16="http://schemas.microsoft.com/office/drawing/2014/main" id="{9A69E435-4BC7-4B31-90EB-F2749F47EBCE}"/>
              </a:ext>
            </a:extLst>
          </p:cNvPr>
          <p:cNvPicPr preferRelativeResize="0"/>
          <p:nvPr/>
        </p:nvPicPr>
        <p:blipFill rotWithShape="1">
          <a:blip r:embed="rId3">
            <a:alphaModFix/>
          </a:blip>
          <a:srcRect/>
          <a:stretch/>
        </p:blipFill>
        <p:spPr>
          <a:xfrm>
            <a:off x="5512500" y="1555116"/>
            <a:ext cx="2739260" cy="45894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 name="Title 2">
            <a:extLst>
              <a:ext uri="{FF2B5EF4-FFF2-40B4-BE49-F238E27FC236}">
                <a16:creationId xmlns:a16="http://schemas.microsoft.com/office/drawing/2014/main" id="{AE462291-F13A-47C3-8EEC-F65DB8B0BB13}"/>
              </a:ext>
            </a:extLst>
          </p:cNvPr>
          <p:cNvSpPr>
            <a:spLocks noGrp="1"/>
          </p:cNvSpPr>
          <p:nvPr>
            <p:ph type="title"/>
          </p:nvPr>
        </p:nvSpPr>
        <p:spPr>
          <a:xfrm>
            <a:off x="0" y="152400"/>
            <a:ext cx="9144000" cy="1214582"/>
          </a:xfrm>
        </p:spPr>
        <p:txBody>
          <a:bodyPr/>
          <a:lstStyle/>
          <a:p>
            <a:r>
              <a:rPr lang="en-US" b="1" dirty="0">
                <a:solidFill>
                  <a:srgbClr val="000000"/>
                </a:solidFill>
                <a:latin typeface="Arial"/>
                <a:ea typeface="Arial"/>
                <a:cs typeface="Arial"/>
                <a:sym typeface="Arial"/>
              </a:rPr>
              <a:t>Bacterial and Archaeal Cell Envelopes</a:t>
            </a:r>
            <a:endParaRPr lang="en-AU" dirty="0"/>
          </a:p>
        </p:txBody>
      </p:sp>
      <p:sp>
        <p:nvSpPr>
          <p:cNvPr id="4" name="Rectangle 3">
            <a:extLst>
              <a:ext uri="{FF2B5EF4-FFF2-40B4-BE49-F238E27FC236}">
                <a16:creationId xmlns:a16="http://schemas.microsoft.com/office/drawing/2014/main" id="{F41467C0-0307-4F9E-92A8-269382E1E3D9}"/>
              </a:ext>
            </a:extLst>
          </p:cNvPr>
          <p:cNvSpPr/>
          <p:nvPr/>
        </p:nvSpPr>
        <p:spPr>
          <a:xfrm>
            <a:off x="294640" y="1479311"/>
            <a:ext cx="4572000" cy="4732834"/>
          </a:xfrm>
          <a:prstGeom prst="rect">
            <a:avLst/>
          </a:prstGeom>
        </p:spPr>
        <p:txBody>
          <a:bodyPr>
            <a:spAutoFit/>
          </a:bodyPr>
          <a:lstStyle/>
          <a:p>
            <a:pPr marL="457200" lvl="0" indent="-406400">
              <a:lnSpc>
                <a:spcPct val="110000"/>
              </a:lnSpc>
              <a:buClr>
                <a:schemeClr val="dk1"/>
              </a:buClr>
              <a:buSzPts val="2800"/>
              <a:buFont typeface="Arial"/>
              <a:buChar char="•"/>
            </a:pPr>
            <a:r>
              <a:rPr lang="en-US" sz="2400" dirty="0">
                <a:solidFill>
                  <a:schemeClr val="dk1"/>
                </a:solidFill>
              </a:rPr>
              <a:t>gram-positive bacteria:</a:t>
            </a:r>
            <a:endParaRPr lang="en-US" dirty="0"/>
          </a:p>
          <a:p>
            <a:pPr marL="914400" lvl="1" indent="-406400">
              <a:lnSpc>
                <a:spcPct val="110000"/>
              </a:lnSpc>
              <a:buClr>
                <a:schemeClr val="dk1"/>
              </a:buClr>
              <a:buSzPts val="2800"/>
              <a:buFont typeface="Arial"/>
              <a:buChar char="–"/>
            </a:pPr>
            <a:r>
              <a:rPr lang="en-US" sz="2200" dirty="0">
                <a:solidFill>
                  <a:schemeClr val="dk1"/>
                </a:solidFill>
              </a:rPr>
              <a:t>colored by Gram’s stain</a:t>
            </a:r>
            <a:endParaRPr lang="en-US" sz="2200" dirty="0"/>
          </a:p>
          <a:p>
            <a:pPr marL="914400" lvl="1" indent="-406400">
              <a:lnSpc>
                <a:spcPct val="110000"/>
              </a:lnSpc>
              <a:buClr>
                <a:schemeClr val="dk1"/>
              </a:buClr>
              <a:buSzPts val="2800"/>
              <a:buFont typeface="Arial"/>
              <a:buChar char="–"/>
            </a:pPr>
            <a:r>
              <a:rPr lang="en-US" sz="2200" dirty="0">
                <a:solidFill>
                  <a:schemeClr val="dk1"/>
                </a:solidFill>
              </a:rPr>
              <a:t>thick peptidoglycan layer outside plasma membrane</a:t>
            </a:r>
            <a:endParaRPr lang="en-US" sz="2200" dirty="0"/>
          </a:p>
          <a:p>
            <a:pPr marL="914400" lvl="1" indent="-406400">
              <a:lnSpc>
                <a:spcPct val="110000"/>
              </a:lnSpc>
              <a:buClr>
                <a:schemeClr val="dk1"/>
              </a:buClr>
              <a:buSzPts val="2800"/>
              <a:buFont typeface="Arial"/>
              <a:buChar char="–"/>
            </a:pPr>
            <a:r>
              <a:rPr lang="en-US" sz="2200" dirty="0">
                <a:solidFill>
                  <a:schemeClr val="dk1"/>
                </a:solidFill>
              </a:rPr>
              <a:t>lack an outer membrane</a:t>
            </a:r>
            <a:endParaRPr lang="en-US" sz="2200" b="1" dirty="0">
              <a:solidFill>
                <a:schemeClr val="dk1"/>
              </a:solidFill>
            </a:endParaRPr>
          </a:p>
          <a:p>
            <a:pPr marL="457200" lvl="0" indent="-406400">
              <a:lnSpc>
                <a:spcPct val="110000"/>
              </a:lnSpc>
              <a:buClr>
                <a:schemeClr val="dk1"/>
              </a:buClr>
              <a:buSzPts val="2800"/>
              <a:buFont typeface="Arial"/>
              <a:buChar char="•"/>
            </a:pPr>
            <a:r>
              <a:rPr lang="en-US" sz="2400" dirty="0">
                <a:solidFill>
                  <a:schemeClr val="dk1"/>
                </a:solidFill>
              </a:rPr>
              <a:t>gram-negative bacteria: </a:t>
            </a:r>
            <a:endParaRPr lang="en-US" dirty="0"/>
          </a:p>
          <a:p>
            <a:pPr marL="914400" lvl="1" indent="-406400">
              <a:lnSpc>
                <a:spcPct val="110000"/>
              </a:lnSpc>
              <a:buClr>
                <a:schemeClr val="dk1"/>
              </a:buClr>
              <a:buSzPts val="2800"/>
              <a:buFont typeface="Arial"/>
              <a:buChar char="–"/>
            </a:pPr>
            <a:r>
              <a:rPr lang="en-US" sz="2200" dirty="0">
                <a:solidFill>
                  <a:schemeClr val="dk1"/>
                </a:solidFill>
              </a:rPr>
              <a:t>outer membrane composed of a lipid bilayer </a:t>
            </a:r>
            <a:endParaRPr lang="en-US" sz="2200" dirty="0"/>
          </a:p>
          <a:p>
            <a:pPr marL="457200" lvl="0" indent="-406400">
              <a:lnSpc>
                <a:spcPct val="110000"/>
              </a:lnSpc>
              <a:buClr>
                <a:schemeClr val="dk1"/>
              </a:buClr>
              <a:buSzPts val="2800"/>
              <a:buFont typeface="Arial"/>
              <a:buChar char="•"/>
            </a:pPr>
            <a:r>
              <a:rPr lang="en-US" sz="2400" dirty="0">
                <a:solidFill>
                  <a:schemeClr val="dk1"/>
                </a:solidFill>
              </a:rPr>
              <a:t>archaea: </a:t>
            </a:r>
            <a:endParaRPr lang="en-US" dirty="0"/>
          </a:p>
          <a:p>
            <a:pPr marL="914400" lvl="1" indent="-406400">
              <a:lnSpc>
                <a:spcPct val="110000"/>
              </a:lnSpc>
              <a:buClr>
                <a:schemeClr val="dk1"/>
              </a:buClr>
              <a:buSzPts val="2800"/>
              <a:buFont typeface="Arial"/>
              <a:buChar char="–"/>
            </a:pPr>
            <a:r>
              <a:rPr lang="en-US" sz="2200" dirty="0">
                <a:solidFill>
                  <a:schemeClr val="dk1"/>
                </a:solidFill>
              </a:rPr>
              <a:t>layer of peptidoglycan or protein confers rigidity on their cell envelopes</a:t>
            </a:r>
            <a:endParaRPr lang="en-AU" sz="2200" dirty="0"/>
          </a:p>
        </p:txBody>
      </p:sp>
      <p:pic>
        <p:nvPicPr>
          <p:cNvPr id="7" name="Google Shape;343;p31" descr="Parts b, c, and d show the cell envelopes of a gram-positive bacterium, a gram-negative bacterium, and an archaeon, respectively.">
            <a:extLst>
              <a:ext uri="{FF2B5EF4-FFF2-40B4-BE49-F238E27FC236}">
                <a16:creationId xmlns:a16="http://schemas.microsoft.com/office/drawing/2014/main" id="{1A6C3FEA-0B94-4E5D-8831-3F1B3493580B}"/>
              </a:ext>
            </a:extLst>
          </p:cNvPr>
          <p:cNvPicPr preferRelativeResize="0"/>
          <p:nvPr/>
        </p:nvPicPr>
        <p:blipFill rotWithShape="1">
          <a:blip r:embed="rId3">
            <a:alphaModFix/>
          </a:blip>
          <a:srcRect/>
          <a:stretch/>
        </p:blipFill>
        <p:spPr>
          <a:xfrm>
            <a:off x="5053519" y="1495425"/>
            <a:ext cx="3631188" cy="4984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(2 of 6)</a:t>
            </a:r>
            <a:endParaRPr sz="2000" dirty="0"/>
          </a:p>
        </p:txBody>
      </p:sp>
      <p:pic>
        <p:nvPicPr>
          <p:cNvPr id="350" name="Google Shape;350;p32" descr="Icon P 2&#10;"/>
          <p:cNvPicPr preferRelativeResize="0"/>
          <p:nvPr/>
        </p:nvPicPr>
        <p:blipFill rotWithShape="1">
          <a:blip r:embed="rId3">
            <a:alphaModFix/>
          </a:blip>
          <a:srcRect/>
          <a:stretch/>
        </p:blipFill>
        <p:spPr>
          <a:xfrm>
            <a:off x="1657062" y="207243"/>
            <a:ext cx="1228725" cy="809625"/>
          </a:xfrm>
          <a:prstGeom prst="rect">
            <a:avLst/>
          </a:prstGeom>
          <a:noFill/>
          <a:ln>
            <a:noFill/>
          </a:ln>
        </p:spPr>
      </p:pic>
      <p:sp>
        <p:nvSpPr>
          <p:cNvPr id="351" name="Google Shape;351;p3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 name="Title 2">
            <a:extLst>
              <a:ext uri="{FF2B5EF4-FFF2-40B4-BE49-F238E27FC236}">
                <a16:creationId xmlns:a16="http://schemas.microsoft.com/office/drawing/2014/main" id="{06FC1494-0DCF-40C4-BFA0-560813BBAD18}"/>
              </a:ext>
            </a:extLst>
          </p:cNvPr>
          <p:cNvSpPr>
            <a:spLocks noGrp="1"/>
          </p:cNvSpPr>
          <p:nvPr>
            <p:ph type="title"/>
          </p:nvPr>
        </p:nvSpPr>
        <p:spPr/>
        <p:txBody>
          <a:bodyPr/>
          <a:lstStyle/>
          <a:p>
            <a:r>
              <a:rPr lang="en-US" b="1" dirty="0">
                <a:solidFill>
                  <a:srgbClr val="000000"/>
                </a:solidFill>
                <a:latin typeface="Arial"/>
                <a:ea typeface="Arial"/>
                <a:cs typeface="Arial"/>
                <a:sym typeface="Arial"/>
              </a:rPr>
              <a:t>The </a:t>
            </a:r>
            <a:r>
              <a:rPr lang="en-US" b="1" i="1" dirty="0">
                <a:solidFill>
                  <a:srgbClr val="000000"/>
                </a:solidFill>
                <a:latin typeface="Arial"/>
                <a:ea typeface="Arial"/>
                <a:cs typeface="Arial"/>
                <a:sym typeface="Arial"/>
              </a:rPr>
              <a:t>E. coli </a:t>
            </a:r>
            <a:r>
              <a:rPr lang="en-US" b="1" dirty="0">
                <a:solidFill>
                  <a:srgbClr val="000000"/>
                </a:solidFill>
                <a:latin typeface="Arial"/>
                <a:ea typeface="Arial"/>
                <a:cs typeface="Arial"/>
                <a:sym typeface="Arial"/>
              </a:rPr>
              <a:t>Cytoplasm</a:t>
            </a:r>
            <a:endParaRPr lang="en-AU" dirty="0"/>
          </a:p>
        </p:txBody>
      </p:sp>
      <p:sp>
        <p:nvSpPr>
          <p:cNvPr id="358" name="Google Shape;358;p33"/>
          <p:cNvSpPr txBox="1"/>
          <p:nvPr/>
        </p:nvSpPr>
        <p:spPr>
          <a:xfrm>
            <a:off x="315913" y="1676400"/>
            <a:ext cx="851217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contains ribosomes, enzymes, metabolites, cofactors, and inorganic ions.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the nucleoid contains a single, circular molecule of DNA</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plasmids </a:t>
            </a:r>
            <a:r>
              <a:rPr lang="en-US" sz="2400" b="0" i="0" u="none" strike="noStrike" cap="none" dirty="0">
                <a:solidFill>
                  <a:schemeClr val="dk1"/>
                </a:solidFill>
                <a:latin typeface="Arial"/>
                <a:ea typeface="Arial"/>
                <a:cs typeface="Arial"/>
                <a:sym typeface="Arial"/>
              </a:rPr>
              <a:t>= smaller, circular segments of DNA that confer resistance to toxins and antibiotics in the environment</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Arial"/>
              <a:buNone/>
            </a:pPr>
            <a:r>
              <a:rPr lang="en-US" sz="2000" b="1"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 name="Title 2">
            <a:extLst>
              <a:ext uri="{FF2B5EF4-FFF2-40B4-BE49-F238E27FC236}">
                <a16:creationId xmlns:a16="http://schemas.microsoft.com/office/drawing/2014/main" id="{150175BF-6BF2-471E-B8A6-5363AA46F2AB}"/>
              </a:ext>
            </a:extLst>
          </p:cNvPr>
          <p:cNvSpPr>
            <a:spLocks noGrp="1"/>
          </p:cNvSpPr>
          <p:nvPr>
            <p:ph type="title"/>
          </p:nvPr>
        </p:nvSpPr>
        <p:spPr>
          <a:xfrm>
            <a:off x="0" y="152400"/>
            <a:ext cx="9144000" cy="1419546"/>
          </a:xfrm>
        </p:spPr>
        <p:txBody>
          <a:bodyPr/>
          <a:lstStyle/>
          <a:p>
            <a:r>
              <a:rPr lang="en-US" sz="3200" b="1" dirty="0">
                <a:solidFill>
                  <a:srgbClr val="4E4CB4"/>
                </a:solidFill>
                <a:latin typeface="Arial"/>
                <a:ea typeface="Arial"/>
                <a:cs typeface="Arial"/>
                <a:sym typeface="Arial"/>
              </a:rPr>
              <a:t>Eukaryotic Cells Have a Variety of Membranous Organelles, Which Can Be Isolated for Study</a:t>
            </a:r>
            <a:endParaRPr lang="en-AU" sz="3200" dirty="0">
              <a:solidFill>
                <a:srgbClr val="4E4CB4"/>
              </a:solidFill>
            </a:endParaRPr>
          </a:p>
        </p:txBody>
      </p:sp>
      <p:sp>
        <p:nvSpPr>
          <p:cNvPr id="365" name="Google Shape;365;p34"/>
          <p:cNvSpPr txBox="1"/>
          <p:nvPr/>
        </p:nvSpPr>
        <p:spPr>
          <a:xfrm>
            <a:off x="331788" y="23622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mitochondria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the site of most of the energy-extracting reactions of the cell</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endoplasmic reticulum </a:t>
            </a:r>
            <a:r>
              <a:rPr lang="en-US" sz="2400" b="0" i="0" u="none" strike="noStrike" cap="none">
                <a:solidFill>
                  <a:schemeClr val="dk1"/>
                </a:solidFill>
                <a:latin typeface="Arial"/>
                <a:ea typeface="Arial"/>
                <a:cs typeface="Arial"/>
                <a:sym typeface="Arial"/>
              </a:rPr>
              <a:t>and </a:t>
            </a:r>
            <a:r>
              <a:rPr lang="en-US" sz="2400" b="1" i="0" u="none" strike="noStrike" cap="none">
                <a:solidFill>
                  <a:schemeClr val="dk1"/>
                </a:solidFill>
                <a:latin typeface="Arial"/>
                <a:ea typeface="Arial"/>
                <a:cs typeface="Arial"/>
                <a:sym typeface="Arial"/>
              </a:rPr>
              <a:t>Golgi complexes</a:t>
            </a:r>
            <a:r>
              <a:rPr lang="en-US" sz="2400" b="0" i="0" u="none" strike="noStrike" cap="none">
                <a:solidFill>
                  <a:schemeClr val="dk1"/>
                </a:solidFill>
                <a:latin typeface="Arial"/>
                <a:ea typeface="Arial"/>
                <a:cs typeface="Arial"/>
                <a:sym typeface="Arial"/>
              </a:rPr>
              <a:t> = play central roles in the synthesis and processing of lipids and membrane proteins</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peroxisomes</a:t>
            </a:r>
            <a:r>
              <a:rPr lang="en-US" sz="2400" b="0" i="0" u="none" strike="noStrike" cap="none">
                <a:solidFill>
                  <a:schemeClr val="dk1"/>
                </a:solidFill>
                <a:latin typeface="Arial"/>
                <a:ea typeface="Arial"/>
                <a:cs typeface="Arial"/>
                <a:sym typeface="Arial"/>
              </a:rPr>
              <a:t> = site of the oxidation of very-long-chain fatty acids and detoxification of reactive oxygen species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lysosomes</a:t>
            </a:r>
            <a:r>
              <a:rPr lang="en-US" sz="2400" b="0" i="0" u="none" strike="noStrike" cap="none">
                <a:solidFill>
                  <a:schemeClr val="dk1"/>
                </a:solidFill>
                <a:latin typeface="Arial"/>
                <a:ea typeface="Arial"/>
                <a:cs typeface="Arial"/>
                <a:sym typeface="Arial"/>
              </a:rPr>
              <a:t> = filled with digestive enzymes </a:t>
            </a:r>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granules or droplets containing stored nutrients, such as starch and fat</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 name="Title 2">
            <a:extLst>
              <a:ext uri="{FF2B5EF4-FFF2-40B4-BE49-F238E27FC236}">
                <a16:creationId xmlns:a16="http://schemas.microsoft.com/office/drawing/2014/main" id="{35A4EEEC-2406-434C-8EA9-5BC250F971E8}"/>
              </a:ext>
            </a:extLst>
          </p:cNvPr>
          <p:cNvSpPr>
            <a:spLocks noGrp="1"/>
          </p:cNvSpPr>
          <p:nvPr>
            <p:ph type="title"/>
          </p:nvPr>
        </p:nvSpPr>
        <p:spPr>
          <a:xfrm>
            <a:off x="0" y="152400"/>
            <a:ext cx="9144000" cy="909782"/>
          </a:xfrm>
        </p:spPr>
        <p:txBody>
          <a:bodyPr/>
          <a:lstStyle/>
          <a:p>
            <a:r>
              <a:rPr lang="en-US" b="1" dirty="0">
                <a:solidFill>
                  <a:srgbClr val="000000"/>
                </a:solidFill>
                <a:latin typeface="Arial"/>
                <a:ea typeface="Arial"/>
                <a:cs typeface="Arial"/>
                <a:sym typeface="Arial"/>
              </a:rPr>
              <a:t>Eukaryotic Cell Structure</a:t>
            </a:r>
            <a:endParaRPr lang="en-AU" dirty="0"/>
          </a:p>
        </p:txBody>
      </p:sp>
      <p:pic>
        <p:nvPicPr>
          <p:cNvPr id="395" name="Google Shape;395;p38" descr="A two-part diagram, a and b, compares an animal cell in part a with a plant cell in part b, both cut cross-sectionally to show the contents."/>
          <p:cNvPicPr preferRelativeResize="0"/>
          <p:nvPr/>
        </p:nvPicPr>
        <p:blipFill rotWithShape="1">
          <a:blip r:embed="rId3">
            <a:alphaModFix/>
          </a:blip>
          <a:srcRect/>
          <a:stretch/>
        </p:blipFill>
        <p:spPr>
          <a:xfrm>
            <a:off x="2373745" y="1295400"/>
            <a:ext cx="4245986" cy="48121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3" name="Title 2">
            <a:extLst>
              <a:ext uri="{FF2B5EF4-FFF2-40B4-BE49-F238E27FC236}">
                <a16:creationId xmlns:a16="http://schemas.microsoft.com/office/drawing/2014/main" id="{067DA638-BF33-49D5-BE13-377719189233}"/>
              </a:ext>
            </a:extLst>
          </p:cNvPr>
          <p:cNvSpPr>
            <a:spLocks noGrp="1"/>
          </p:cNvSpPr>
          <p:nvPr>
            <p:ph type="title"/>
          </p:nvPr>
        </p:nvSpPr>
        <p:spPr>
          <a:xfrm>
            <a:off x="0" y="152399"/>
            <a:ext cx="9144000" cy="1306945"/>
          </a:xfrm>
        </p:spPr>
        <p:txBody>
          <a:bodyPr/>
          <a:lstStyle/>
          <a:p>
            <a:r>
              <a:rPr lang="en-US" b="1" dirty="0">
                <a:solidFill>
                  <a:srgbClr val="4E4CB4"/>
                </a:solidFill>
                <a:latin typeface="Arial"/>
                <a:ea typeface="Arial"/>
                <a:cs typeface="Arial"/>
                <a:sym typeface="Arial"/>
              </a:rPr>
              <a:t>The Cytoplasm Is Organized by the Cytoskeleton and Is Highly Dynamic</a:t>
            </a:r>
            <a:endParaRPr lang="en-AU" dirty="0">
              <a:solidFill>
                <a:srgbClr val="4E4CB4"/>
              </a:solidFill>
            </a:endParaRPr>
          </a:p>
        </p:txBody>
      </p:sp>
      <p:sp>
        <p:nvSpPr>
          <p:cNvPr id="452" name="Google Shape;452;p45"/>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cytoskeleton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three-dimensional network of protein filaments in eukaryotic cells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actin filaments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microtubules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intermediate filaments</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filaments undergo constant disassembly into their protein subunits and reassembly into filaments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3" name="Title 2">
            <a:extLst>
              <a:ext uri="{FF2B5EF4-FFF2-40B4-BE49-F238E27FC236}">
                <a16:creationId xmlns:a16="http://schemas.microsoft.com/office/drawing/2014/main" id="{5AFF77A3-DE53-4DE7-8323-775AEF43DCD8}"/>
              </a:ext>
            </a:extLst>
          </p:cNvPr>
          <p:cNvSpPr>
            <a:spLocks noGrp="1"/>
          </p:cNvSpPr>
          <p:nvPr>
            <p:ph type="title"/>
          </p:nvPr>
        </p:nvSpPr>
        <p:spPr/>
        <p:txBody>
          <a:bodyPr/>
          <a:lstStyle/>
          <a:p>
            <a:r>
              <a:rPr lang="en-US" b="1" dirty="0">
                <a:solidFill>
                  <a:srgbClr val="000000"/>
                </a:solidFill>
                <a:latin typeface="Arial"/>
                <a:ea typeface="Arial"/>
                <a:cs typeface="Arial"/>
                <a:sym typeface="Arial"/>
              </a:rPr>
              <a:t>Cytoskeletal Filaments</a:t>
            </a:r>
            <a:endParaRPr lang="en-AU" dirty="0"/>
          </a:p>
        </p:txBody>
      </p:sp>
      <p:pic>
        <p:nvPicPr>
          <p:cNvPr id="460" name="Google Shape;460;p46" descr="Part a shows a roughly rectangular cell with many parallel red horizontal lines running across it. A circle in the center has blue lines distributed irregularly across it. Yellow lines form a circular boundary around this circle and extend out in bands of varying thickness and individual threads toward the edge of the cell. Part b shows a mesh of red threads across the background with a somewhat circular red region around a dark circle that contains a pink dot with many green lines radiating out from it. The green lines are densest on the right side, where they extend to a region of thick blue lines positioned mostly vertically with individual strands extending above and below. To the right of the blue lines, green strands extend to a pink spot from which green strands radiate in all directions. Pink dots are visible in the middle of the region of blue strands and along the bases of blue strands that extend up from the top half of the green radiating bands on the right side."/>
          <p:cNvPicPr preferRelativeResize="0"/>
          <p:nvPr/>
        </p:nvPicPr>
        <p:blipFill rotWithShape="1">
          <a:blip r:embed="rId3">
            <a:alphaModFix/>
          </a:blip>
          <a:srcRect/>
          <a:stretch/>
        </p:blipFill>
        <p:spPr>
          <a:xfrm>
            <a:off x="1295400" y="1589807"/>
            <a:ext cx="6167582" cy="2596573"/>
          </a:xfrm>
          <a:prstGeom prst="rect">
            <a:avLst/>
          </a:prstGeom>
          <a:noFill/>
          <a:ln>
            <a:noFill/>
          </a:ln>
        </p:spPr>
      </p:pic>
      <p:sp>
        <p:nvSpPr>
          <p:cNvPr id="459" name="Google Shape;459;p46"/>
          <p:cNvSpPr txBox="1"/>
          <p:nvPr/>
        </p:nvSpPr>
        <p:spPr>
          <a:xfrm>
            <a:off x="1295400" y="4352634"/>
            <a:ext cx="2905125" cy="1420813"/>
          </a:xfrm>
          <a:prstGeom prst="rect">
            <a:avLst/>
          </a:prstGeom>
          <a:noFill/>
          <a:ln>
            <a:noFill/>
          </a:ln>
        </p:spPr>
        <p:txBody>
          <a:bodyPr spcFirstLastPara="1" wrap="square" lIns="91425" tIns="45700" rIns="91425" bIns="45700" anchor="t" anchorCtr="0">
            <a:noAutofit/>
          </a:bodyPr>
          <a:lstStyle/>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FF0000"/>
                </a:solidFill>
                <a:latin typeface="Arial"/>
                <a:ea typeface="Arial"/>
                <a:cs typeface="Arial"/>
                <a:sym typeface="Arial"/>
              </a:rPr>
              <a:t>actin filaments </a:t>
            </a:r>
            <a:r>
              <a:rPr lang="en-US" sz="2400" b="0" i="0" u="none" strike="noStrike" cap="none" dirty="0">
                <a:solidFill>
                  <a:srgbClr val="00B050"/>
                </a:solidFill>
                <a:latin typeface="Arial"/>
                <a:ea typeface="Arial"/>
                <a:cs typeface="Arial"/>
                <a:sym typeface="Arial"/>
              </a:rPr>
              <a:t>microtubules</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70C0"/>
                </a:solidFill>
                <a:latin typeface="Arial"/>
                <a:ea typeface="Arial"/>
                <a:cs typeface="Arial"/>
                <a:sym typeface="Arial"/>
              </a:rPr>
              <a:t>chromosomes</a:t>
            </a:r>
            <a:endParaRPr sz="2400" b="1"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ctr"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
        <p:nvSpPr>
          <p:cNvPr id="461" name="Google Shape;461;p46"/>
          <p:cNvSpPr txBox="1"/>
          <p:nvPr/>
        </p:nvSpPr>
        <p:spPr>
          <a:xfrm>
            <a:off x="4200525" y="4352634"/>
            <a:ext cx="3895725" cy="2066636"/>
          </a:xfrm>
          <a:prstGeom prst="rect">
            <a:avLst/>
          </a:prstGeom>
          <a:noFill/>
          <a:ln>
            <a:noFill/>
          </a:ln>
        </p:spPr>
        <p:txBody>
          <a:bodyPr spcFirstLastPara="1" wrap="square" lIns="91425" tIns="45700" rIns="91425" bIns="45700" anchor="t" anchorCtr="0">
            <a:noAutofit/>
          </a:bodyPr>
          <a:lstStyle/>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B050"/>
                </a:solidFill>
                <a:latin typeface="Arial"/>
                <a:ea typeface="Arial"/>
                <a:cs typeface="Arial"/>
                <a:sym typeface="Arial"/>
              </a:rPr>
              <a:t>microtubules</a:t>
            </a:r>
            <a:r>
              <a:rPr lang="en-US" sz="2400" b="0" i="0" u="none" strike="noStrike" cap="none" dirty="0">
                <a:solidFill>
                  <a:schemeClr val="dk1"/>
                </a:solidFill>
                <a:latin typeface="Arial"/>
                <a:ea typeface="Arial"/>
                <a:cs typeface="Arial"/>
                <a:sym typeface="Arial"/>
              </a:rPr>
              <a:t> </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C2C200"/>
                </a:solidFill>
                <a:latin typeface="Arial"/>
                <a:ea typeface="Arial"/>
                <a:cs typeface="Arial"/>
                <a:sym typeface="Arial"/>
              </a:rPr>
              <a:t>kinetochores</a:t>
            </a:r>
            <a:r>
              <a:rPr lang="en-US" sz="2400" b="0" i="0" u="none" strike="noStrike" cap="none" dirty="0">
                <a:solidFill>
                  <a:schemeClr val="dk1"/>
                </a:solidFill>
                <a:latin typeface="Arial"/>
                <a:ea typeface="Arial"/>
                <a:cs typeface="Arial"/>
                <a:sym typeface="Arial"/>
              </a:rPr>
              <a:t> </a:t>
            </a:r>
            <a:endParaRPr dirty="0"/>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0070C0"/>
                </a:solidFill>
                <a:latin typeface="Arial"/>
                <a:ea typeface="Arial"/>
                <a:cs typeface="Arial"/>
                <a:sym typeface="Arial"/>
              </a:rPr>
              <a:t>chromosomes </a:t>
            </a:r>
            <a:r>
              <a:rPr lang="en-US" sz="2400" b="0" i="0" u="none" strike="noStrike" cap="none" dirty="0">
                <a:solidFill>
                  <a:srgbClr val="D74DD0"/>
                </a:solidFill>
                <a:latin typeface="Arial"/>
                <a:ea typeface="Arial"/>
                <a:cs typeface="Arial"/>
                <a:sym typeface="Arial"/>
              </a:rPr>
              <a:t>centrosomes</a:t>
            </a:r>
            <a:endParaRPr sz="2400" b="0" i="0" u="none" strike="noStrike" cap="none" dirty="0">
              <a:solidFill>
                <a:schemeClr val="dk1"/>
              </a:solidFill>
              <a:latin typeface="Arial"/>
              <a:ea typeface="Arial"/>
              <a:cs typeface="Arial"/>
              <a:sym typeface="Arial"/>
            </a:endParaRPr>
          </a:p>
          <a:p>
            <a:pPr marL="50800" marR="0" lvl="0" indent="0" algn="ctr" rtl="0">
              <a:lnSpc>
                <a:spcPct val="110000"/>
              </a:lnSpc>
              <a:spcBef>
                <a:spcPts val="0"/>
              </a:spcBef>
              <a:spcAft>
                <a:spcPts val="0"/>
              </a:spcAft>
              <a:buClr>
                <a:schemeClr val="dk1"/>
              </a:buClr>
              <a:buSzPts val="2800"/>
              <a:buFont typeface="Arial"/>
              <a:buNone/>
            </a:pPr>
            <a:r>
              <a:rPr lang="en-US" sz="2400" b="0" i="0" u="none" strike="noStrike" cap="none" dirty="0">
                <a:solidFill>
                  <a:srgbClr val="FF0000"/>
                </a:solidFill>
                <a:latin typeface="Arial"/>
                <a:ea typeface="Arial"/>
                <a:cs typeface="Arial"/>
                <a:sym typeface="Arial"/>
              </a:rPr>
              <a:t>intermediate filaments</a:t>
            </a:r>
            <a:endParaRPr sz="2400" b="1"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914400" marR="0" lvl="1" indent="-228600" algn="ctr"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ctr"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3" name="Title 2">
            <a:extLst>
              <a:ext uri="{FF2B5EF4-FFF2-40B4-BE49-F238E27FC236}">
                <a16:creationId xmlns:a16="http://schemas.microsoft.com/office/drawing/2014/main" id="{CF637EC3-FB5E-46FC-8610-AF8FDE79D0B9}"/>
              </a:ext>
            </a:extLst>
          </p:cNvPr>
          <p:cNvSpPr>
            <a:spLocks noGrp="1"/>
          </p:cNvSpPr>
          <p:nvPr>
            <p:ph type="title"/>
          </p:nvPr>
        </p:nvSpPr>
        <p:spPr>
          <a:xfrm>
            <a:off x="0" y="152399"/>
            <a:ext cx="9144000" cy="1242291"/>
          </a:xfrm>
        </p:spPr>
        <p:txBody>
          <a:bodyPr/>
          <a:lstStyle/>
          <a:p>
            <a:r>
              <a:rPr lang="en-US" b="1" dirty="0">
                <a:solidFill>
                  <a:srgbClr val="000000"/>
                </a:solidFill>
                <a:latin typeface="Arial"/>
                <a:ea typeface="Arial"/>
                <a:cs typeface="Arial"/>
                <a:sym typeface="Arial"/>
              </a:rPr>
              <a:t>The Structural Organization of the Cytoplasm</a:t>
            </a:r>
            <a:endParaRPr lang="en-AU" dirty="0"/>
          </a:p>
        </p:txBody>
      </p:sp>
      <p:sp>
        <p:nvSpPr>
          <p:cNvPr id="468" name="Google Shape;468;p47"/>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endomembrane system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segregates specific metabolic processes and provides surfaces on which certain enzyme-catalyzed reactions occur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exocytosis </a:t>
            </a:r>
            <a:r>
              <a:rPr lang="en-US" sz="2400" b="0" i="0" u="none" strike="noStrike" cap="none">
                <a:solidFill>
                  <a:schemeClr val="dk1"/>
                </a:solidFill>
                <a:latin typeface="Arial"/>
                <a:ea typeface="Arial"/>
                <a:cs typeface="Arial"/>
                <a:sym typeface="Arial"/>
              </a:rPr>
              <a:t>and </a:t>
            </a:r>
            <a:r>
              <a:rPr lang="en-US" sz="2400" b="1" i="0" u="none" strike="noStrike" cap="none">
                <a:solidFill>
                  <a:schemeClr val="dk1"/>
                </a:solidFill>
                <a:latin typeface="Arial"/>
                <a:ea typeface="Arial"/>
                <a:cs typeface="Arial"/>
                <a:sym typeface="Arial"/>
              </a:rPr>
              <a:t>endocytosis</a:t>
            </a:r>
            <a:r>
              <a:rPr lang="en-US" sz="2400" b="0" i="0" u="none" strike="noStrike" cap="none">
                <a:solidFill>
                  <a:schemeClr val="dk1"/>
                </a:solidFill>
                <a:latin typeface="Arial"/>
                <a:ea typeface="Arial"/>
                <a:cs typeface="Arial"/>
                <a:sym typeface="Arial"/>
              </a:rPr>
              <a:t> = mechanisms of transport (out of and into cells, respectively)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involve membrane fusion and fission</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provide paths between the cytoplasm and the surrounding medium</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3" descr="Icon P1"/>
          <p:cNvPicPr preferRelativeResize="0"/>
          <p:nvPr/>
        </p:nvPicPr>
        <p:blipFill rotWithShape="1">
          <a:blip r:embed="rId3">
            <a:alphaModFix/>
          </a:blip>
          <a:srcRect/>
          <a:stretch/>
        </p:blipFill>
        <p:spPr>
          <a:xfrm>
            <a:off x="1695450" y="229467"/>
            <a:ext cx="1190625" cy="781050"/>
          </a:xfrm>
          <a:prstGeom prst="rect">
            <a:avLst/>
          </a:prstGeom>
          <a:noFill/>
          <a:ln>
            <a:noFill/>
          </a:ln>
        </p:spPr>
      </p:pic>
      <p:sp>
        <p:nvSpPr>
          <p:cNvPr id="3" name="Title 2">
            <a:extLst>
              <a:ext uri="{FF2B5EF4-FFF2-40B4-BE49-F238E27FC236}">
                <a16:creationId xmlns:a16="http://schemas.microsoft.com/office/drawing/2014/main" id="{9BEF55AC-924F-4207-A8BB-9A899278C5C5}"/>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1</a:t>
            </a:r>
            <a:r>
              <a:rPr lang="en-US" sz="2000" dirty="0">
                <a:solidFill>
                  <a:srgbClr val="1D6E7D"/>
                </a:solidFill>
                <a:latin typeface="Arial"/>
                <a:ea typeface="Arial"/>
                <a:cs typeface="Arial"/>
                <a:sym typeface="Arial"/>
              </a:rPr>
              <a:t> (1 of 2)</a:t>
            </a:r>
            <a:endParaRPr lang="en-AU" dirty="0"/>
          </a:p>
        </p:txBody>
      </p:sp>
      <p:sp>
        <p:nvSpPr>
          <p:cNvPr id="136"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are the fundamental unit of life. </a:t>
            </a:r>
            <a:r>
              <a:rPr lang="en-US" sz="2800" b="0" i="0" u="none" strike="noStrike" cap="none">
                <a:solidFill>
                  <a:schemeClr val="dk1"/>
                </a:solidFill>
                <a:latin typeface="Arial"/>
                <a:ea typeface="Arial"/>
                <a:cs typeface="Arial"/>
                <a:sym typeface="Arial"/>
              </a:rPr>
              <a:t>Although they vary in complexity and can be highly specialized for their environment or function within a multicellular organism, they share remarkable similarities.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3" name="Title 2">
            <a:extLst>
              <a:ext uri="{FF2B5EF4-FFF2-40B4-BE49-F238E27FC236}">
                <a16:creationId xmlns:a16="http://schemas.microsoft.com/office/drawing/2014/main" id="{2E312893-D7A3-4662-9073-D8EC1D59D9E9}"/>
              </a:ext>
            </a:extLst>
          </p:cNvPr>
          <p:cNvSpPr>
            <a:spLocks noGrp="1"/>
          </p:cNvSpPr>
          <p:nvPr>
            <p:ph type="title"/>
          </p:nvPr>
        </p:nvSpPr>
        <p:spPr/>
        <p:txBody>
          <a:bodyPr/>
          <a:lstStyle/>
          <a:p>
            <a:r>
              <a:rPr lang="en-US" b="1" dirty="0">
                <a:solidFill>
                  <a:srgbClr val="4E4CB4"/>
                </a:solidFill>
                <a:latin typeface="Arial"/>
                <a:ea typeface="Arial"/>
                <a:cs typeface="Arial"/>
                <a:sym typeface="Arial"/>
              </a:rPr>
              <a:t>Cells Build Supramolecular Structures</a:t>
            </a:r>
            <a:endParaRPr lang="en-AU" dirty="0">
              <a:solidFill>
                <a:srgbClr val="4E4CB4"/>
              </a:solidFill>
            </a:endParaRPr>
          </a:p>
        </p:txBody>
      </p:sp>
      <p:sp>
        <p:nvSpPr>
          <p:cNvPr id="499" name="Content placeholder"/>
          <p:cNvSpPr txBox="1"/>
          <p:nvPr/>
        </p:nvSpPr>
        <p:spPr>
          <a:xfrm>
            <a:off x="0" y="1824038"/>
            <a:ext cx="2706688"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held together by noncovalent interactions (hydrogen bonds, ionic interactions, van der Waals interactions,  and the hydrophobic effect) </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a:solidFill>
                <a:schemeClr val="dk1"/>
              </a:solidFill>
              <a:latin typeface="Calibri"/>
              <a:ea typeface="Calibri"/>
              <a:cs typeface="Calibri"/>
              <a:sym typeface="Calibri"/>
            </a:endParaRPr>
          </a:p>
        </p:txBody>
      </p:sp>
      <p:pic>
        <p:nvPicPr>
          <p:cNvPr id="498" name="Picture" descr="Part a, at the left, shows a typical plant cell labeled, the cell and its organelles. Three arrows point to the first vertical bar to the right of the cell labeled, supramolecular complexes. The top arrow points from the nucleus to a line of rosettes labeled, chromatin. The middle arrow points from the plasma membrane to a close-up cross-section of the plasma membrane that shows embedded proteins. The bottom arrow points from the cell wall to a close-up of three adjacent cell walls forming a Y-structure with a small space in the region where all come together to form the fork. This is labeled, cell wall. To the right of the first bar, the middle bar is labeled, macromolecules. Two arrows point from chromatin in the first bar, one pointing to a double helix of D N A and the other pointing to a helical protein. An arrow points from the plasma membrane in the first bar to the same helical protein in the second bar. An arrow points from the cell wall in the first bar to many tubes running parallel to each other until they separate at the far end. These tubes are labeled, cellulose. The final bar, at the right of the figure, is labeled monomeric units. An arrow from the D N A in the second bar points to a chemical structure labeled, nucleotide. It has a phosphate to the left bound to a five-membered ring in the middle that is bound to a six-membered nitrogen-containing ring above. An arrow from the protein in the second bar points to a chemical structure in a sphere labeled, amino acids. The structure has a central carbon bound to H 3 N plus, C O O minus, H, and C H 3. An arrow from the cellulose in the second bar points to a chemical ring labeled, sugars. The ring has an O substituted for carbon at one vertex, H and O H at four vertices, and C H 2 O H at the last vertex."/>
          <p:cNvPicPr preferRelativeResize="0"/>
          <p:nvPr/>
        </p:nvPicPr>
        <p:blipFill rotWithShape="1">
          <a:blip r:embed="rId3">
            <a:alphaModFix/>
          </a:blip>
          <a:srcRect/>
          <a:stretch/>
        </p:blipFill>
        <p:spPr>
          <a:xfrm>
            <a:off x="2882034" y="2286000"/>
            <a:ext cx="6086620" cy="3190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3" name="Title 2">
            <a:extLst>
              <a:ext uri="{FF2B5EF4-FFF2-40B4-BE49-F238E27FC236}">
                <a16:creationId xmlns:a16="http://schemas.microsoft.com/office/drawing/2014/main" id="{C01D5D0E-1CB0-4B16-9073-62ACDE07C53D}"/>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In Vitro Studies May Overlook Important Interactions among Molecules</a:t>
            </a:r>
            <a:endParaRPr lang="en-AU" sz="3200" dirty="0">
              <a:solidFill>
                <a:srgbClr val="4E4CB4"/>
              </a:solidFill>
            </a:endParaRPr>
          </a:p>
        </p:txBody>
      </p:sp>
      <p:sp>
        <p:nvSpPr>
          <p:cNvPr id="506" name="Google Shape;506;p52"/>
          <p:cNvSpPr txBox="1"/>
          <p:nvPr/>
        </p:nvSpPr>
        <p:spPr>
          <a:xfrm>
            <a:off x="381000" y="2362200"/>
            <a:ext cx="33083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vitro = “in glass”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vivo = “in the living”</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molecules may behave differently in vivo and in vitro </a:t>
            </a: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pic>
        <p:nvPicPr>
          <p:cNvPr id="507" name="Google Shape;507;p52" descr="The lower left of the image shows the D N A (nucleoid) and contains many strands, some wrapped around circles. This is bounded above and to the right by a region of large irregular structures labeled, ribosomes. Many smaller molecules and some white threads fill the space between the ribosomes. Further upward and to the right, a curved layer labeled, cell envelope contains several layers. The inner layer is a band labeled, inner membrane with many embedded rectangular proteins. A thin, unlabeled central layer consists of parallel white threads. The outer membrane resembles the inner membrane, except that vertical structures extend up above it. A thick tubular structure labeled, flagellum extends up from the membrane and out of the frame above. Below, the flagellum connects to multiple roughly oval subunits lined up vertically in the inner membrane."/>
          <p:cNvPicPr preferRelativeResize="0"/>
          <p:nvPr/>
        </p:nvPicPr>
        <p:blipFill rotWithShape="1">
          <a:blip r:embed="rId3">
            <a:alphaModFix/>
          </a:blip>
          <a:srcRect/>
          <a:stretch/>
        </p:blipFill>
        <p:spPr>
          <a:xfrm>
            <a:off x="4070350" y="2178050"/>
            <a:ext cx="4692650" cy="4127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528"/>
        <p:cNvGrpSpPr/>
        <p:nvPr/>
      </p:nvGrpSpPr>
      <p:grpSpPr>
        <a:xfrm>
          <a:off x="0" y="0"/>
          <a:ext cx="0" cy="0"/>
          <a:chOff x="0" y="0"/>
          <a:chExt cx="0" cy="0"/>
        </a:xfrm>
      </p:grpSpPr>
      <p:sp>
        <p:nvSpPr>
          <p:cNvPr id="3" name="Title 2">
            <a:extLst>
              <a:ext uri="{FF2B5EF4-FFF2-40B4-BE49-F238E27FC236}">
                <a16:creationId xmlns:a16="http://schemas.microsoft.com/office/drawing/2014/main" id="{3FC80E26-1ADC-4EEA-8619-AAB64887EF12}"/>
              </a:ext>
            </a:extLst>
          </p:cNvPr>
          <p:cNvSpPr>
            <a:spLocks noGrp="1"/>
          </p:cNvSpPr>
          <p:nvPr>
            <p:ph type="ctrTitle"/>
          </p:nvPr>
        </p:nvSpPr>
        <p:spPr/>
        <p:txBody>
          <a:bodyPr/>
          <a:lstStyle/>
          <a:p>
            <a:r>
              <a:rPr lang="en-US" b="1" dirty="0">
                <a:solidFill>
                  <a:srgbClr val="674EA7"/>
                </a:solidFill>
                <a:latin typeface="Arial"/>
                <a:ea typeface="Arial"/>
                <a:cs typeface="Arial"/>
                <a:sym typeface="Arial"/>
              </a:rPr>
              <a:t>1.2</a:t>
            </a:r>
            <a:r>
              <a:rPr lang="en-US" b="1" dirty="0">
                <a:latin typeface="Arial"/>
                <a:ea typeface="Arial"/>
                <a:cs typeface="Arial"/>
                <a:sym typeface="Arial"/>
              </a:rPr>
              <a:t>    </a:t>
            </a:r>
            <a:r>
              <a:rPr lang="en-US" b="1" dirty="0">
                <a:solidFill>
                  <a:srgbClr val="1D6E7D"/>
                </a:solidFill>
                <a:latin typeface="Arial"/>
                <a:ea typeface="Arial"/>
                <a:cs typeface="Arial"/>
                <a:sym typeface="Arial"/>
              </a:rPr>
              <a:t>Chemical Foundations</a:t>
            </a:r>
            <a:endParaRPr lang="en-A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3" name="Title 2">
            <a:extLst>
              <a:ext uri="{FF2B5EF4-FFF2-40B4-BE49-F238E27FC236}">
                <a16:creationId xmlns:a16="http://schemas.microsoft.com/office/drawing/2014/main" id="{08EFC936-5352-4E9B-97F9-80D5ECD195D7}"/>
              </a:ext>
            </a:extLst>
          </p:cNvPr>
          <p:cNvSpPr>
            <a:spLocks noGrp="1"/>
          </p:cNvSpPr>
          <p:nvPr>
            <p:ph type="title"/>
          </p:nvPr>
        </p:nvSpPr>
        <p:spPr/>
        <p:txBody>
          <a:bodyPr/>
          <a:lstStyle/>
          <a:p>
            <a:r>
              <a:rPr lang="en-US" b="1" dirty="0">
                <a:solidFill>
                  <a:srgbClr val="000000"/>
                </a:solidFill>
                <a:latin typeface="Arial"/>
                <a:ea typeface="Arial"/>
                <a:cs typeface="Arial"/>
                <a:sym typeface="Arial"/>
              </a:rPr>
              <a:t>Elements Essential to Animal Life and Health</a:t>
            </a:r>
            <a:endParaRPr lang="en-AU" dirty="0"/>
          </a:p>
        </p:txBody>
      </p:sp>
      <p:pic>
        <p:nvPicPr>
          <p:cNvPr id="536" name="Google Shape;536;p56" descr="Each square of the table contains a number and a chemical abbreviation. From left to right, the rows are as follows. Row 1: 1 H column 1 bulk element, 2 H lowercase E in column 18. Row 2 has elements in columns 1, 2, and 13 through 18 only as follows: 3 L lowercase I, 4 B lowercase E, 5 B, 6 C bulk element, 7 N bulk element, 8 O bulk element, 9 F, 10 N lowercase E; Row 3 has elements in columns 1, 2, and 13 through 18 only as follows: 11 N lowercase A bulk element, 12 M lowercase G trace element; 13 A lowercase L, 14 S lowercase I, 15 P bulk element, 16 S bulk element, 16 C lowercase L bulk element, 18 A lowercase R. Row 4: 19 K bulk element, 20 C lowercase A bulk element, 21 S lowercase C, 22 T lowercase I, 23 V trace element, 24 C lowercase R trace element, 25 M lowercase N trace element, 26 F lowercase E trace element, 27 C lowercase O trace element, 28 N lowercase I trace element, 29 C lowercase U trace element, 30 Z lowercase N trace element, 31 G lowercase A, 32 G lowercase E, 33 A lowercase S, 34 S lowercase E trace element, 35 B lowercase R, 36 K lowercase R. Row 5: 37 R lowercase B, 38 S lowercase R, 39 Y, 40 Z lowercase R, 41 N lowercase B, 42 M lowercase O trace element, 43 T lowercase C, 44 R lowercase U, 45 R lowercase H, 46 P lowercase D, 47 A lowercase G, 48 C lowercase D, 49 I lowercase N , 50 S lowercase N, 51 S lowercase B, 52 T lowercase E, 53 I trace element, 54 X lowercase E; Row 5: 55 C lowercase S, 56 B lowercase A, blank square labeled lanthanides, 72 H lowercase F, 73 T lowercase A, 74 W trace element, 75 R lowercase E, 76 O lowercase S, 77 I lowercase R, 78 P lowercase T, 79 A lowercase U, 80 H lowercase G, 81 T lowercase L, 82 P lowercase B, 83 B lowercase I, 84 P lowercase O, 85 A lowercase T, 86 R lowercase N; Row 6: 87 F lowercase R, 88 R lowercase A, blank square labeled, actinides."/>
          <p:cNvPicPr preferRelativeResize="0"/>
          <p:nvPr/>
        </p:nvPicPr>
        <p:blipFill rotWithShape="1">
          <a:blip r:embed="rId3">
            <a:alphaModFix/>
          </a:blip>
          <a:srcRect/>
          <a:stretch/>
        </p:blipFill>
        <p:spPr>
          <a:xfrm>
            <a:off x="344487" y="1752600"/>
            <a:ext cx="8455025" cy="3667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3" name="Title 2">
            <a:extLst>
              <a:ext uri="{FF2B5EF4-FFF2-40B4-BE49-F238E27FC236}">
                <a16:creationId xmlns:a16="http://schemas.microsoft.com/office/drawing/2014/main" id="{B5F5D653-E416-4FEE-BDA3-891A3CF83386}"/>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Biomolecules Are Compounds of Carbon with a Variety of Functional Groups</a:t>
            </a:r>
            <a:endParaRPr lang="en-AU" sz="3200" dirty="0">
              <a:solidFill>
                <a:srgbClr val="4E4CB4"/>
              </a:solidFill>
            </a:endParaRPr>
          </a:p>
        </p:txBody>
      </p:sp>
      <p:pic>
        <p:nvPicPr>
          <p:cNvPr id="543" name="Google Shape;543;p57" descr="A diagram shows eight examples of the formation of carbon bonds using substrates and products shown as Lewis structures and products shown as structural formulas."/>
          <p:cNvPicPr preferRelativeResize="0"/>
          <p:nvPr/>
        </p:nvPicPr>
        <p:blipFill rotWithShape="1">
          <a:blip r:embed="rId3">
            <a:alphaModFix/>
          </a:blip>
          <a:srcRect/>
          <a:stretch/>
        </p:blipFill>
        <p:spPr>
          <a:xfrm>
            <a:off x="852488" y="2178050"/>
            <a:ext cx="7708900" cy="2832100"/>
          </a:xfrm>
          <a:prstGeom prst="rect">
            <a:avLst/>
          </a:prstGeom>
          <a:noFill/>
          <a:ln>
            <a:noFill/>
          </a:ln>
        </p:spPr>
      </p:pic>
      <p:sp>
        <p:nvSpPr>
          <p:cNvPr id="544" name="Google Shape;544;p57"/>
          <p:cNvSpPr txBox="1"/>
          <p:nvPr/>
        </p:nvSpPr>
        <p:spPr>
          <a:xfrm>
            <a:off x="571500" y="5410200"/>
            <a:ext cx="8001000" cy="768927"/>
          </a:xfrm>
          <a:prstGeom prst="rect">
            <a:avLst/>
          </a:prstGeom>
          <a:noFill/>
          <a:ln>
            <a:noFill/>
          </a:ln>
        </p:spPr>
        <p:txBody>
          <a:bodyPr spcFirstLastPara="1" wrap="square" lIns="91425" tIns="45700" rIns="91425" bIns="45700" anchor="t" anchorCtr="0">
            <a:noAutofit/>
          </a:bodyPr>
          <a:lstStyle/>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carbon can form covalent single, double, and triple bonds</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3" name="Title 2">
            <a:extLst>
              <a:ext uri="{FF2B5EF4-FFF2-40B4-BE49-F238E27FC236}">
                <a16:creationId xmlns:a16="http://schemas.microsoft.com/office/drawing/2014/main" id="{9FC6F8C3-9BCE-44C6-9941-15004D81A896}"/>
              </a:ext>
            </a:extLst>
          </p:cNvPr>
          <p:cNvSpPr>
            <a:spLocks noGrp="1"/>
          </p:cNvSpPr>
          <p:nvPr>
            <p:ph type="title"/>
          </p:nvPr>
        </p:nvSpPr>
        <p:spPr/>
        <p:txBody>
          <a:bodyPr/>
          <a:lstStyle/>
          <a:p>
            <a:r>
              <a:rPr lang="en-US" b="1" dirty="0">
                <a:solidFill>
                  <a:srgbClr val="000000"/>
                </a:solidFill>
                <a:latin typeface="Arial"/>
                <a:ea typeface="Arial"/>
                <a:cs typeface="Arial"/>
                <a:sym typeface="Arial"/>
              </a:rPr>
              <a:t>Geometry of Carbon Bonding</a:t>
            </a:r>
            <a:endParaRPr lang="en-AU" dirty="0"/>
          </a:p>
        </p:txBody>
      </p:sp>
      <p:pic>
        <p:nvPicPr>
          <p:cNvPr id="551" name="Google Shape;551;p58" descr="Part a, at the left, shows a sphere labeled, C with four evenly placed cylinders extending from it to produce a tetrahedral shape of which two sides are visible. The bond angles are 109.5 degrees. Part b, in the center, shows two C atoms similar to the one in part b, except that they share one cylinder to form a bond connecting them. A clockwise arrow indicates that one atom can rotate relative to the other along their common axis. Part c shows two C atoms and atoms “A”, “B”, “X”, and “Y” all embedded in a flat rectangular plane. The two C atoms are connected by two tubes, one looping above the plane and the other looping below the plane. Atoms “A” and “B” are each connected by a single cylinder to the left-hand carbon and extend to its left with a 120 degree angle between them. Atoms “X” and “Y” are each connected by a single cylinder to the right-hand carbon and extend to its right. There is a 120 degree angle between them."/>
          <p:cNvPicPr preferRelativeResize="0"/>
          <p:nvPr/>
        </p:nvPicPr>
        <p:blipFill rotWithShape="1">
          <a:blip r:embed="rId3">
            <a:alphaModFix/>
          </a:blip>
          <a:srcRect/>
          <a:stretch/>
        </p:blipFill>
        <p:spPr>
          <a:xfrm>
            <a:off x="82550" y="1524000"/>
            <a:ext cx="8978900" cy="1727200"/>
          </a:xfrm>
          <a:prstGeom prst="rect">
            <a:avLst/>
          </a:prstGeom>
          <a:noFill/>
          <a:ln>
            <a:noFill/>
          </a:ln>
        </p:spPr>
      </p:pic>
      <p:sp>
        <p:nvSpPr>
          <p:cNvPr id="552" name="Google Shape;552;p58"/>
          <p:cNvSpPr txBox="1"/>
          <p:nvPr/>
        </p:nvSpPr>
        <p:spPr>
          <a:xfrm>
            <a:off x="149225" y="3810000"/>
            <a:ext cx="8766175" cy="28194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carbon atoms have a characteristic tetrahedral arrangement of their four single bonds </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free rotation around each single bond</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limited rotation about the axis of a double bond</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itle 2">
            <a:extLst>
              <a:ext uri="{FF2B5EF4-FFF2-40B4-BE49-F238E27FC236}">
                <a16:creationId xmlns:a16="http://schemas.microsoft.com/office/drawing/2014/main" id="{C54672CA-38B0-4335-B01F-FA110FC09661}"/>
              </a:ext>
            </a:extLst>
          </p:cNvPr>
          <p:cNvSpPr>
            <a:spLocks noGrp="1"/>
          </p:cNvSpPr>
          <p:nvPr>
            <p:ph type="title"/>
          </p:nvPr>
        </p:nvSpPr>
        <p:spPr/>
        <p:txBody>
          <a:bodyPr/>
          <a:lstStyle/>
          <a:p>
            <a:r>
              <a:rPr lang="en-US" b="1" dirty="0">
                <a:solidFill>
                  <a:srgbClr val="000000"/>
                </a:solidFill>
                <a:latin typeface="Arial"/>
                <a:ea typeface="Arial"/>
                <a:cs typeface="Arial"/>
                <a:sym typeface="Arial"/>
              </a:rPr>
              <a:t>Common Functional Groups of Biomolecules</a:t>
            </a:r>
            <a:endParaRPr lang="en-AU" dirty="0"/>
          </a:p>
        </p:txBody>
      </p:sp>
      <p:pic>
        <p:nvPicPr>
          <p:cNvPr id="559" name="Google Shape;559;p59" descr="A table shows 24 common functional groups in biomolecules with highlighting to represent the atom characterizing the group as C, O, N, S, or P. "/>
          <p:cNvPicPr preferRelativeResize="0"/>
          <p:nvPr/>
        </p:nvPicPr>
        <p:blipFill rotWithShape="1">
          <a:blip r:embed="rId3">
            <a:alphaModFix/>
          </a:blip>
          <a:srcRect/>
          <a:stretch/>
        </p:blipFill>
        <p:spPr>
          <a:xfrm>
            <a:off x="676144" y="1600200"/>
            <a:ext cx="7798062" cy="3733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Title 2">
            <a:extLst>
              <a:ext uri="{FF2B5EF4-FFF2-40B4-BE49-F238E27FC236}">
                <a16:creationId xmlns:a16="http://schemas.microsoft.com/office/drawing/2014/main" id="{1762D8EE-0EEE-41C1-8EE8-C842559120E1}"/>
              </a:ext>
            </a:extLst>
          </p:cNvPr>
          <p:cNvSpPr>
            <a:spLocks noGrp="1"/>
          </p:cNvSpPr>
          <p:nvPr>
            <p:ph type="title"/>
          </p:nvPr>
        </p:nvSpPr>
        <p:spPr/>
        <p:txBody>
          <a:bodyPr/>
          <a:lstStyle/>
          <a:p>
            <a:r>
              <a:rPr lang="en-US" b="1" dirty="0">
                <a:solidFill>
                  <a:srgbClr val="000000"/>
                </a:solidFill>
                <a:latin typeface="Arial"/>
                <a:ea typeface="Arial"/>
                <a:cs typeface="Arial"/>
                <a:sym typeface="Arial"/>
              </a:rPr>
              <a:t>Additional Functional Groups of Biomolecules</a:t>
            </a:r>
            <a:endParaRPr lang="en-AU" dirty="0"/>
          </a:p>
        </p:txBody>
      </p:sp>
      <p:pic>
        <p:nvPicPr>
          <p:cNvPr id="566" name="Google Shape;566;p60" descr="A table of 24 common functional groups, continued."/>
          <p:cNvPicPr preferRelativeResize="0"/>
          <p:nvPr/>
        </p:nvPicPr>
        <p:blipFill rotWithShape="1">
          <a:blip r:embed="rId3">
            <a:alphaModFix/>
          </a:blip>
          <a:srcRect/>
          <a:stretch/>
        </p:blipFill>
        <p:spPr>
          <a:xfrm>
            <a:off x="734117" y="1586346"/>
            <a:ext cx="7675766" cy="4343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3" name="Title 2">
            <a:extLst>
              <a:ext uri="{FF2B5EF4-FFF2-40B4-BE49-F238E27FC236}">
                <a16:creationId xmlns:a16="http://schemas.microsoft.com/office/drawing/2014/main" id="{343D5EDB-56CE-4CB3-B024-CB923C617E95}"/>
              </a:ext>
            </a:extLst>
          </p:cNvPr>
          <p:cNvSpPr>
            <a:spLocks noGrp="1"/>
          </p:cNvSpPr>
          <p:nvPr>
            <p:ph type="title"/>
          </p:nvPr>
        </p:nvSpPr>
        <p:spPr>
          <a:xfrm>
            <a:off x="0" y="152399"/>
            <a:ext cx="9144000" cy="1233055"/>
          </a:xfrm>
        </p:spPr>
        <p:txBody>
          <a:bodyPr/>
          <a:lstStyle/>
          <a:p>
            <a:r>
              <a:rPr lang="en-US" sz="3900" b="1" dirty="0">
                <a:solidFill>
                  <a:srgbClr val="000000"/>
                </a:solidFill>
                <a:latin typeface="Arial"/>
                <a:ea typeface="Arial"/>
                <a:cs typeface="Arial"/>
                <a:sym typeface="Arial"/>
              </a:rPr>
              <a:t>Many Biomolecules Are Polyfunctional</a:t>
            </a:r>
            <a:endParaRPr lang="en-AU" sz="3900" dirty="0"/>
          </a:p>
        </p:txBody>
      </p:sp>
      <p:pic>
        <p:nvPicPr>
          <p:cNvPr id="589" name="Google Shape;589;p63" descr="A structural formula and a space-filling model show functional groups in a biomolecule, acetyl-coenzyme A."/>
          <p:cNvPicPr preferRelativeResize="0"/>
          <p:nvPr/>
        </p:nvPicPr>
        <p:blipFill rotWithShape="1">
          <a:blip r:embed="rId3">
            <a:alphaModFix/>
          </a:blip>
          <a:srcRect/>
          <a:stretch/>
        </p:blipFill>
        <p:spPr>
          <a:xfrm>
            <a:off x="152400" y="1479550"/>
            <a:ext cx="8839200" cy="3898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3" name="Title 2">
            <a:extLst>
              <a:ext uri="{FF2B5EF4-FFF2-40B4-BE49-F238E27FC236}">
                <a16:creationId xmlns:a16="http://schemas.microsoft.com/office/drawing/2014/main" id="{938E02BC-16A3-43E3-9791-151AABAC33C7}"/>
              </a:ext>
            </a:extLst>
          </p:cNvPr>
          <p:cNvSpPr>
            <a:spLocks noGrp="1"/>
          </p:cNvSpPr>
          <p:nvPr>
            <p:ph type="title"/>
          </p:nvPr>
        </p:nvSpPr>
        <p:spPr/>
        <p:txBody>
          <a:bodyPr/>
          <a:lstStyle/>
          <a:p>
            <a:r>
              <a:rPr lang="en-US" b="1" dirty="0">
                <a:solidFill>
                  <a:srgbClr val="4E4CB4"/>
                </a:solidFill>
                <a:latin typeface="Arial"/>
                <a:ea typeface="Arial"/>
                <a:cs typeface="Arial"/>
                <a:sym typeface="Arial"/>
              </a:rPr>
              <a:t>Cells Contain a Universal Set of Small Molecules</a:t>
            </a:r>
            <a:endParaRPr lang="en-AU" dirty="0">
              <a:solidFill>
                <a:srgbClr val="4E4CB4"/>
              </a:solidFill>
            </a:endParaRPr>
          </a:p>
        </p:txBody>
      </p:sp>
      <p:sp>
        <p:nvSpPr>
          <p:cNvPr id="596" name="Google Shape;596;p64"/>
          <p:cNvSpPr txBox="1"/>
          <p:nvPr/>
        </p:nvSpPr>
        <p:spPr>
          <a:xfrm>
            <a:off x="419100" y="170815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central metabolites: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common amino acids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sugars and their phosphorylated derivatives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mono-, di-, and tricarboxylic acids</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secondary metabolites </a:t>
            </a:r>
            <a:r>
              <a:rPr lang="en-US" sz="2400" b="0" i="0" u="none" strike="noStrike" cap="none">
                <a:solidFill>
                  <a:schemeClr val="dk1"/>
                </a:solidFill>
                <a:latin typeface="Arial"/>
                <a:ea typeface="Arial"/>
                <a:cs typeface="Arial"/>
                <a:sym typeface="Arial"/>
              </a:rPr>
              <a:t>= specific to the organism</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metabolome</a:t>
            </a:r>
            <a:r>
              <a:rPr lang="en-US" sz="2400" b="0" i="0" u="none" strike="noStrike" cap="none">
                <a:solidFill>
                  <a:schemeClr val="dk1"/>
                </a:solidFill>
                <a:latin typeface="Arial"/>
                <a:ea typeface="Arial"/>
                <a:cs typeface="Arial"/>
                <a:sym typeface="Arial"/>
              </a:rPr>
              <a:t> = entire collection of small molecules in a given cell under a specific set of conditions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metabolomics </a:t>
            </a:r>
            <a:r>
              <a:rPr lang="en-US" sz="2400" b="0" i="0" u="none" strike="noStrike" cap="none">
                <a:solidFill>
                  <a:schemeClr val="dk1"/>
                </a:solidFill>
                <a:latin typeface="Arial"/>
                <a:ea typeface="Arial"/>
                <a:cs typeface="Arial"/>
                <a:sym typeface="Arial"/>
              </a:rPr>
              <a:t>= the systematic characterization of the metabolome under very specific conditions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2" name="Google Shape;142;p4" descr="Icon P 2&#10;"/>
          <p:cNvPicPr preferRelativeResize="0"/>
          <p:nvPr/>
        </p:nvPicPr>
        <p:blipFill rotWithShape="1">
          <a:blip r:embed="rId3">
            <a:alphaModFix/>
          </a:blip>
          <a:srcRect t="7647"/>
          <a:stretch/>
        </p:blipFill>
        <p:spPr>
          <a:xfrm>
            <a:off x="1629362" y="277092"/>
            <a:ext cx="1228725" cy="747712"/>
          </a:xfrm>
          <a:prstGeom prst="rect">
            <a:avLst/>
          </a:prstGeom>
          <a:noFill/>
          <a:ln>
            <a:noFill/>
          </a:ln>
        </p:spPr>
      </p:pic>
      <p:sp>
        <p:nvSpPr>
          <p:cNvPr id="3" name="Title 2">
            <a:extLst>
              <a:ext uri="{FF2B5EF4-FFF2-40B4-BE49-F238E27FC236}">
                <a16:creationId xmlns:a16="http://schemas.microsoft.com/office/drawing/2014/main" id="{A57BA229-D449-43B5-9993-8DD6315F0A20}"/>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(1 of 6)</a:t>
            </a:r>
            <a:endParaRPr lang="en-AU" dirty="0"/>
          </a:p>
        </p:txBody>
      </p:sp>
      <p:sp>
        <p:nvSpPr>
          <p:cNvPr id="143" name="Text Placeholder"/>
          <p:cNvSpPr txBox="1"/>
          <p:nvPr/>
        </p:nvSpPr>
        <p:spPr>
          <a:xfrm>
            <a:off x="685800" y="1865312"/>
            <a:ext cx="7772400" cy="4424651"/>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dirty="0">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dirty="0">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3" name="Title 2">
            <a:extLst>
              <a:ext uri="{FF2B5EF4-FFF2-40B4-BE49-F238E27FC236}">
                <a16:creationId xmlns:a16="http://schemas.microsoft.com/office/drawing/2014/main" id="{67C1C5C0-D76A-49D6-A9D4-9C1684EF443B}"/>
              </a:ext>
            </a:extLst>
          </p:cNvPr>
          <p:cNvSpPr>
            <a:spLocks noGrp="1"/>
          </p:cNvSpPr>
          <p:nvPr>
            <p:ph type="title"/>
          </p:nvPr>
        </p:nvSpPr>
        <p:spPr/>
        <p:txBody>
          <a:bodyPr/>
          <a:lstStyle/>
          <a:p>
            <a:r>
              <a:rPr lang="en-US" b="1" dirty="0">
                <a:solidFill>
                  <a:srgbClr val="4E4CB4"/>
                </a:solidFill>
                <a:latin typeface="Arial"/>
                <a:ea typeface="Arial"/>
                <a:cs typeface="Arial"/>
                <a:sym typeface="Arial"/>
              </a:rPr>
              <a:t>Macromolecules Are the Major Constituents of Cells</a:t>
            </a:r>
            <a:endParaRPr lang="en-AU" dirty="0">
              <a:solidFill>
                <a:srgbClr val="4E4CB4"/>
              </a:solidFill>
            </a:endParaRPr>
          </a:p>
        </p:txBody>
      </p:sp>
      <p:sp>
        <p:nvSpPr>
          <p:cNvPr id="603" name="Google Shape;603;p65"/>
          <p:cNvSpPr txBox="1"/>
          <p:nvPr/>
        </p:nvSpPr>
        <p:spPr>
          <a:xfrm>
            <a:off x="419100" y="170815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macromolecules</a:t>
            </a:r>
            <a:r>
              <a:rPr lang="en-US" sz="2400" b="0" i="0" u="none" strike="noStrike" cap="none">
                <a:solidFill>
                  <a:schemeClr val="dk1"/>
                </a:solidFill>
                <a:latin typeface="Arial"/>
                <a:ea typeface="Arial"/>
                <a:cs typeface="Arial"/>
                <a:sym typeface="Arial"/>
              </a:rPr>
              <a:t> = polymers with molecular weights above ~5,000 that are assembled from relatively simple precursors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proteins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nucleic acids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polysaccharides</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oligomers </a:t>
            </a:r>
            <a:r>
              <a:rPr lang="en-US" sz="2400" b="0" i="0" u="none" strike="noStrike" cap="none">
                <a:solidFill>
                  <a:schemeClr val="dk1"/>
                </a:solidFill>
                <a:latin typeface="Arial"/>
                <a:ea typeface="Arial"/>
                <a:cs typeface="Arial"/>
                <a:sym typeface="Arial"/>
              </a:rPr>
              <a:t>= shorter polymers </a:t>
            </a:r>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informational macromolecules </a:t>
            </a:r>
            <a:r>
              <a:rPr lang="en-US" sz="2400" b="0" i="0" u="none" strike="noStrike" cap="none">
                <a:solidFill>
                  <a:schemeClr val="dk1"/>
                </a:solidFill>
                <a:latin typeface="Arial"/>
                <a:ea typeface="Arial"/>
                <a:cs typeface="Arial"/>
                <a:sym typeface="Arial"/>
              </a:rPr>
              <a:t>= name for proteins, nucleic acids, and some oligosaccharides, given their information-rich subunit sequences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3" name="Title 2">
            <a:extLst>
              <a:ext uri="{FF2B5EF4-FFF2-40B4-BE49-F238E27FC236}">
                <a16:creationId xmlns:a16="http://schemas.microsoft.com/office/drawing/2014/main" id="{F7626143-93A6-43C5-B607-B1274AA012FE}"/>
              </a:ext>
            </a:extLst>
          </p:cNvPr>
          <p:cNvSpPr>
            <a:spLocks noGrp="1"/>
          </p:cNvSpPr>
          <p:nvPr>
            <p:ph type="title"/>
          </p:nvPr>
        </p:nvSpPr>
        <p:spPr/>
        <p:txBody>
          <a:bodyPr/>
          <a:lstStyle/>
          <a:p>
            <a:r>
              <a:rPr lang="en-US" b="1" dirty="0">
                <a:solidFill>
                  <a:srgbClr val="000000"/>
                </a:solidFill>
                <a:latin typeface="Arial"/>
                <a:ea typeface="Arial"/>
                <a:cs typeface="Arial"/>
                <a:sym typeface="Arial"/>
              </a:rPr>
              <a:t>Protein Macromolecules</a:t>
            </a:r>
            <a:endParaRPr lang="en-AU" dirty="0"/>
          </a:p>
        </p:txBody>
      </p:sp>
      <p:sp>
        <p:nvSpPr>
          <p:cNvPr id="610" name="Google Shape;610;p66"/>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proteins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long polymers of amino acids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can function as enzymes, structural elements, signal receptors, transporters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proteome </a:t>
            </a:r>
            <a:r>
              <a:rPr lang="en-US" sz="2400" b="0" i="0" u="none" strike="noStrike" cap="none">
                <a:solidFill>
                  <a:schemeClr val="dk1"/>
                </a:solidFill>
                <a:latin typeface="Arial"/>
                <a:ea typeface="Arial"/>
                <a:cs typeface="Arial"/>
                <a:sym typeface="Arial"/>
              </a:rPr>
              <a:t>= sum of all the proteins functioning in a cell</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proteomics</a:t>
            </a:r>
            <a:r>
              <a:rPr lang="en-US" sz="2400" b="0" i="0" u="none" strike="noStrike" cap="none">
                <a:solidFill>
                  <a:schemeClr val="dk1"/>
                </a:solidFill>
                <a:latin typeface="Arial"/>
                <a:ea typeface="Arial"/>
                <a:cs typeface="Arial"/>
                <a:sym typeface="Arial"/>
              </a:rPr>
              <a:t> = the systematic characterization of this protein complement under a specific set of conditions </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3" name="Title 2">
            <a:extLst>
              <a:ext uri="{FF2B5EF4-FFF2-40B4-BE49-F238E27FC236}">
                <a16:creationId xmlns:a16="http://schemas.microsoft.com/office/drawing/2014/main" id="{1D140A7A-5645-4EE4-925D-BCF50FAA76F3}"/>
              </a:ext>
            </a:extLst>
          </p:cNvPr>
          <p:cNvSpPr>
            <a:spLocks noGrp="1"/>
          </p:cNvSpPr>
          <p:nvPr>
            <p:ph type="title"/>
          </p:nvPr>
        </p:nvSpPr>
        <p:spPr/>
        <p:txBody>
          <a:bodyPr/>
          <a:lstStyle/>
          <a:p>
            <a:r>
              <a:rPr lang="en-US" b="1" dirty="0">
                <a:solidFill>
                  <a:srgbClr val="000000"/>
                </a:solidFill>
                <a:latin typeface="Arial"/>
                <a:ea typeface="Arial"/>
                <a:cs typeface="Arial"/>
                <a:sym typeface="Arial"/>
              </a:rPr>
              <a:t>Nucleic Acid Macromolecules</a:t>
            </a:r>
            <a:endParaRPr lang="en-AU" dirty="0"/>
          </a:p>
        </p:txBody>
      </p:sp>
      <p:sp>
        <p:nvSpPr>
          <p:cNvPr id="633" name="Google Shape;633;p69"/>
          <p:cNvSpPr txBox="1"/>
          <p:nvPr/>
        </p:nvSpPr>
        <p:spPr>
          <a:xfrm>
            <a:off x="331788" y="18288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nucleic acids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DNA and RNA = polymers of 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store and transmit genetic information</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some RNA molecules have structural and catalytic roles in supramolecular complexes</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genome </a:t>
            </a:r>
            <a:r>
              <a:rPr lang="en-US" sz="2400" b="0" i="0" u="none" strike="noStrike" cap="none">
                <a:solidFill>
                  <a:schemeClr val="dk1"/>
                </a:solidFill>
                <a:latin typeface="Arial"/>
                <a:ea typeface="Arial"/>
                <a:cs typeface="Arial"/>
                <a:sym typeface="Arial"/>
              </a:rPr>
              <a:t>= entire sequence of a cell’s DNA or RNA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genomics</a:t>
            </a:r>
            <a:r>
              <a:rPr lang="en-US" sz="2400" b="0" i="0" u="none" strike="noStrike" cap="none">
                <a:solidFill>
                  <a:schemeClr val="dk1"/>
                </a:solidFill>
                <a:latin typeface="Arial"/>
                <a:ea typeface="Arial"/>
                <a:cs typeface="Arial"/>
                <a:sym typeface="Arial"/>
              </a:rPr>
              <a:t> = the characterization of the structure, function, evolution, and mapping of genomes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3" name="Title 2">
            <a:extLst>
              <a:ext uri="{FF2B5EF4-FFF2-40B4-BE49-F238E27FC236}">
                <a16:creationId xmlns:a16="http://schemas.microsoft.com/office/drawing/2014/main" id="{63B7ABD4-CEEC-417C-9E62-E67E50E6A362}"/>
              </a:ext>
            </a:extLst>
          </p:cNvPr>
          <p:cNvSpPr>
            <a:spLocks noGrp="1"/>
          </p:cNvSpPr>
          <p:nvPr>
            <p:ph type="title"/>
          </p:nvPr>
        </p:nvSpPr>
        <p:spPr/>
        <p:txBody>
          <a:bodyPr/>
          <a:lstStyle/>
          <a:p>
            <a:r>
              <a:rPr lang="en-US" b="1" dirty="0">
                <a:solidFill>
                  <a:srgbClr val="000000"/>
                </a:solidFill>
                <a:latin typeface="Arial"/>
                <a:ea typeface="Arial"/>
                <a:cs typeface="Arial"/>
                <a:sym typeface="Arial"/>
              </a:rPr>
              <a:t>Polysaccharide Macromolecules</a:t>
            </a:r>
            <a:endParaRPr lang="en-AU" dirty="0"/>
          </a:p>
        </p:txBody>
      </p:sp>
      <p:sp>
        <p:nvSpPr>
          <p:cNvPr id="640" name="Google Shape;640;p70"/>
          <p:cNvSpPr txBox="1"/>
          <p:nvPr/>
        </p:nvSpPr>
        <p:spPr>
          <a:xfrm>
            <a:off x="331788" y="13716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polysaccharides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polymers of simple sugars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energy-rich fuel stores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rigid structural components of cell walls (in plants and bacteria)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extracellular recognition elements that bind to proteins on other cells </a:t>
            </a:r>
            <a:endParaRPr sz="20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glycome </a:t>
            </a:r>
            <a:r>
              <a:rPr lang="en-US" sz="2400" b="0" i="0" u="none" strike="noStrike" cap="none">
                <a:solidFill>
                  <a:schemeClr val="dk1"/>
                </a:solidFill>
                <a:latin typeface="Arial"/>
                <a:ea typeface="Arial"/>
                <a:cs typeface="Arial"/>
                <a:sym typeface="Arial"/>
              </a:rPr>
              <a:t>= entire complement of carbohydrate-containing molecules</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3" name="Title 2">
            <a:extLst>
              <a:ext uri="{FF2B5EF4-FFF2-40B4-BE49-F238E27FC236}">
                <a16:creationId xmlns:a16="http://schemas.microsoft.com/office/drawing/2014/main" id="{4F7E6FB8-4D32-4948-A93A-88B2C13B0241}"/>
              </a:ext>
            </a:extLst>
          </p:cNvPr>
          <p:cNvSpPr>
            <a:spLocks noGrp="1"/>
          </p:cNvSpPr>
          <p:nvPr>
            <p:ph type="title"/>
          </p:nvPr>
        </p:nvSpPr>
        <p:spPr/>
        <p:txBody>
          <a:bodyPr/>
          <a:lstStyle/>
          <a:p>
            <a:r>
              <a:rPr lang="en-US" b="1" dirty="0">
                <a:solidFill>
                  <a:srgbClr val="000000"/>
                </a:solidFill>
                <a:latin typeface="Arial"/>
                <a:ea typeface="Arial"/>
                <a:cs typeface="Arial"/>
                <a:sym typeface="Arial"/>
              </a:rPr>
              <a:t>Lipid Molecules</a:t>
            </a:r>
            <a:endParaRPr lang="en-AU" dirty="0"/>
          </a:p>
        </p:txBody>
      </p:sp>
      <p:sp>
        <p:nvSpPr>
          <p:cNvPr id="647" name="Google Shape;647;p71"/>
          <p:cNvSpPr txBox="1"/>
          <p:nvPr/>
        </p:nvSpPr>
        <p:spPr>
          <a:xfrm>
            <a:off x="331788" y="1371600"/>
            <a:ext cx="8480425"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lipids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water-insoluble hydrocarbon derivatives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structural components of membranes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energy-rich fuel stores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pigments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intracellular signals </a:t>
            </a:r>
            <a:endParaRPr sz="2400" b="1"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lipidome </a:t>
            </a:r>
            <a:r>
              <a:rPr lang="en-US" sz="2400" b="0" i="0" u="none" strike="noStrike" cap="none">
                <a:solidFill>
                  <a:schemeClr val="dk1"/>
                </a:solidFill>
                <a:latin typeface="Arial"/>
                <a:ea typeface="Arial"/>
                <a:cs typeface="Arial"/>
                <a:sym typeface="Arial"/>
              </a:rPr>
              <a:t>= the lipid containing molecules in a cell </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3" name="Title 2">
            <a:extLst>
              <a:ext uri="{FF2B5EF4-FFF2-40B4-BE49-F238E27FC236}">
                <a16:creationId xmlns:a16="http://schemas.microsoft.com/office/drawing/2014/main" id="{D5933ED9-71E8-445F-8818-43F686A89610}"/>
              </a:ext>
            </a:extLst>
          </p:cNvPr>
          <p:cNvSpPr>
            <a:spLocks noGrp="1"/>
          </p:cNvSpPr>
          <p:nvPr>
            <p:ph type="title"/>
          </p:nvPr>
        </p:nvSpPr>
        <p:spPr/>
        <p:txBody>
          <a:bodyPr/>
          <a:lstStyle/>
          <a:p>
            <a:r>
              <a:rPr lang="en-US" b="1" dirty="0">
                <a:solidFill>
                  <a:srgbClr val="000000"/>
                </a:solidFill>
                <a:latin typeface="Arial"/>
                <a:ea typeface="Arial"/>
                <a:cs typeface="Arial"/>
                <a:sym typeface="Arial"/>
              </a:rPr>
              <a:t>Building Blocks of Biochemistry</a:t>
            </a:r>
            <a:endParaRPr lang="en-AU" dirty="0"/>
          </a:p>
        </p:txBody>
      </p:sp>
      <p:pic>
        <p:nvPicPr>
          <p:cNvPr id="678" name="Google Shape;678;p75" descr="A four-part figure, a, b, c, d, shows important components of organic compounds, with part a showing some of the amino acids of proteins, part b showing some components of nucleic acids, part c showing some components of lipids, and part d showing the parent sugar, Greek letter alpha D-glucose."/>
          <p:cNvPicPr preferRelativeResize="0"/>
          <p:nvPr/>
        </p:nvPicPr>
        <p:blipFill rotWithShape="1">
          <a:blip r:embed="rId3">
            <a:alphaModFix/>
          </a:blip>
          <a:srcRect/>
          <a:stretch/>
        </p:blipFill>
        <p:spPr>
          <a:xfrm>
            <a:off x="896649" y="1376218"/>
            <a:ext cx="7350702" cy="499326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 name="Title 5">
            <a:extLst>
              <a:ext uri="{FF2B5EF4-FFF2-40B4-BE49-F238E27FC236}">
                <a16:creationId xmlns:a16="http://schemas.microsoft.com/office/drawing/2014/main" id="{FBF5FFD8-4F5A-4CEC-AB05-65E5B9B5F7F3}"/>
              </a:ext>
            </a:extLst>
          </p:cNvPr>
          <p:cNvSpPr>
            <a:spLocks noGrp="1"/>
          </p:cNvSpPr>
          <p:nvPr>
            <p:ph type="title"/>
          </p:nvPr>
        </p:nvSpPr>
        <p:spPr/>
        <p:txBody>
          <a:bodyPr/>
          <a:lstStyle/>
          <a:p>
            <a:r>
              <a:rPr lang="en-US" b="1" dirty="0">
                <a:solidFill>
                  <a:srgbClr val="000000"/>
                </a:solidFill>
                <a:latin typeface="Arial"/>
                <a:ea typeface="Arial"/>
                <a:cs typeface="Arial"/>
                <a:sym typeface="Arial"/>
              </a:rPr>
              <a:t>Major Classes of Biomolecules in </a:t>
            </a:r>
            <a:r>
              <a:rPr lang="en-US" b="1" i="1" dirty="0">
                <a:solidFill>
                  <a:srgbClr val="000000"/>
                </a:solidFill>
                <a:latin typeface="Arial"/>
                <a:ea typeface="Arial"/>
                <a:cs typeface="Arial"/>
                <a:sym typeface="Arial"/>
              </a:rPr>
              <a:t>E. coli </a:t>
            </a:r>
            <a:r>
              <a:rPr lang="en-US" b="1" dirty="0">
                <a:solidFill>
                  <a:srgbClr val="000000"/>
                </a:solidFill>
                <a:latin typeface="Arial"/>
                <a:ea typeface="Arial"/>
                <a:cs typeface="Arial"/>
                <a:sym typeface="Arial"/>
              </a:rPr>
              <a:t>Cells</a:t>
            </a:r>
            <a:endParaRPr lang="en-AU" dirty="0"/>
          </a:p>
        </p:txBody>
      </p:sp>
      <p:sp>
        <p:nvSpPr>
          <p:cNvPr id="3" name="TextBox 2"/>
          <p:cNvSpPr txBox="1"/>
          <p:nvPr/>
        </p:nvSpPr>
        <p:spPr>
          <a:xfrm>
            <a:off x="1433629" y="1414046"/>
            <a:ext cx="6096000" cy="338554"/>
          </a:xfrm>
          <a:prstGeom prst="rect">
            <a:avLst/>
          </a:prstGeom>
          <a:solidFill>
            <a:srgbClr val="005F6A"/>
          </a:solidFill>
        </p:spPr>
        <p:txBody>
          <a:bodyPr wrap="square" rtlCol="0">
            <a:spAutoFit/>
          </a:bodyPr>
          <a:lstStyle/>
          <a:p>
            <a:r>
              <a:rPr lang="en-US" sz="1600" b="1" dirty="0">
                <a:solidFill>
                  <a:schemeClr val="bg1"/>
                </a:solidFill>
              </a:rPr>
              <a:t>Table 1-1 Molecular Components of an </a:t>
            </a:r>
            <a:r>
              <a:rPr lang="en-US" sz="1600" b="1" i="1" dirty="0">
                <a:solidFill>
                  <a:schemeClr val="bg1"/>
                </a:solidFill>
              </a:rPr>
              <a:t>E. coli </a:t>
            </a:r>
            <a:r>
              <a:rPr lang="en-US" sz="1600" b="1" dirty="0">
                <a:solidFill>
                  <a:schemeClr val="bg1"/>
                </a:solidFill>
              </a:rPr>
              <a:t>Cell</a:t>
            </a:r>
          </a:p>
        </p:txBody>
      </p:sp>
      <p:graphicFrame>
        <p:nvGraphicFramePr>
          <p:cNvPr id="2" name="Table 1"/>
          <p:cNvGraphicFramePr>
            <a:graphicFrameLocks noGrp="1"/>
          </p:cNvGraphicFramePr>
          <p:nvPr>
            <p:extLst>
              <p:ext uri="{D42A27DB-BD31-4B8C-83A1-F6EECF244321}">
                <p14:modId xmlns:p14="http://schemas.microsoft.com/office/powerpoint/2010/main" val="1623882956"/>
              </p:ext>
            </p:extLst>
          </p:nvPr>
        </p:nvGraphicFramePr>
        <p:xfrm>
          <a:off x="1433629" y="1752600"/>
          <a:ext cx="6096000" cy="4140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tc>
                  <a:txBody>
                    <a:bodyPr/>
                    <a:lstStyle/>
                    <a:p>
                      <a:r>
                        <a:rPr lang="en-US" dirty="0">
                          <a:solidFill>
                            <a:sysClr val="windowText" lastClr="000000"/>
                          </a:solidFill>
                        </a:rPr>
                        <a:t>Percentage of total weight</a:t>
                      </a:r>
                      <a:r>
                        <a:rPr lang="en-US" baseline="0" dirty="0">
                          <a:solidFill>
                            <a:sysClr val="windowText" lastClr="000000"/>
                          </a:solidFill>
                        </a:rPr>
                        <a:t> of cell</a:t>
                      </a:r>
                      <a:endParaRPr lang="en-US" dirty="0">
                        <a:solidFill>
                          <a:sysClr val="windowText" lastClr="000000"/>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tc>
                  <a:txBody>
                    <a:bodyPr/>
                    <a:lstStyle/>
                    <a:p>
                      <a:r>
                        <a:rPr lang="en-US" dirty="0">
                          <a:solidFill>
                            <a:sysClr val="windowText" lastClr="000000"/>
                          </a:solidFill>
                        </a:rPr>
                        <a:t>Approximate number of different molecular species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E7D3"/>
                    </a:solidFill>
                  </a:tcPr>
                </a:tc>
                <a:extLst>
                  <a:ext uri="{0D108BD9-81ED-4DB2-BD59-A6C34878D82A}">
                    <a16:rowId xmlns:a16="http://schemas.microsoft.com/office/drawing/2014/main" val="10000"/>
                  </a:ext>
                </a:extLst>
              </a:tr>
              <a:tr h="370840">
                <a:tc>
                  <a:txBody>
                    <a:bodyPr/>
                    <a:lstStyle/>
                    <a:p>
                      <a:r>
                        <a:rPr lang="en-US" dirty="0"/>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0840">
                <a:tc>
                  <a:txBody>
                    <a:bodyPr/>
                    <a:lstStyle/>
                    <a:p>
                      <a:r>
                        <a:rPr lang="en-US" dirty="0"/>
                        <a:t>Proteins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0840">
                <a:tc>
                  <a:txBody>
                    <a:bodyPr/>
                    <a:lstStyle/>
                    <a:p>
                      <a:r>
                        <a:rPr lang="en-US" dirty="0"/>
                        <a:t>Nucleic acids:</a:t>
                      </a:r>
                      <a:br>
                        <a:rPr lang="en-US" dirty="0"/>
                      </a:br>
                      <a:r>
                        <a:rPr lang="en-US" dirty="0"/>
                        <a:t>DNA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0840">
                <a:tc>
                  <a:txBody>
                    <a:bodyPr/>
                    <a:lstStyle/>
                    <a:p>
                      <a:r>
                        <a:rPr lang="en-US" dirty="0"/>
                        <a:t>Nucleic acids:</a:t>
                      </a:r>
                      <a:br>
                        <a:rPr lang="en-US" dirty="0"/>
                      </a:br>
                      <a:r>
                        <a:rPr lang="en-US" dirty="0"/>
                        <a:t>RNA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&gt;3,000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0840">
                <a:tc>
                  <a:txBody>
                    <a:bodyPr/>
                    <a:lstStyle/>
                    <a:p>
                      <a:r>
                        <a:rPr lang="en-US" dirty="0"/>
                        <a:t>Polysaccharides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0840">
                <a:tc>
                  <a:txBody>
                    <a:bodyPr/>
                    <a:lstStyle/>
                    <a:p>
                      <a:r>
                        <a:rPr lang="en-US" dirty="0"/>
                        <a:t>Lipids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50</a:t>
                      </a:r>
                      <a:r>
                        <a:rPr lang="en-US" baseline="300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0840">
                <a:tc>
                  <a:txBody>
                    <a:bodyPr/>
                    <a:lstStyle/>
                    <a:p>
                      <a:r>
                        <a:rPr lang="en-US" dirty="0"/>
                        <a:t>Monomeric</a:t>
                      </a:r>
                      <a:r>
                        <a:rPr lang="en-US" baseline="0" dirty="0"/>
                        <a:t> subunits and intermediates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0840">
                <a:tc>
                  <a:txBody>
                    <a:bodyPr/>
                    <a:lstStyle/>
                    <a:p>
                      <a:r>
                        <a:rPr lang="en-US" dirty="0"/>
                        <a:t>Inorganic 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4" name="TextBox 3"/>
          <p:cNvSpPr txBox="1"/>
          <p:nvPr/>
        </p:nvSpPr>
        <p:spPr>
          <a:xfrm>
            <a:off x="1433629" y="5908188"/>
            <a:ext cx="6096000" cy="646331"/>
          </a:xfrm>
          <a:prstGeom prst="rect">
            <a:avLst/>
          </a:prstGeom>
          <a:noFill/>
          <a:ln>
            <a:solidFill>
              <a:schemeClr val="tx1"/>
            </a:solidFill>
          </a:ln>
        </p:spPr>
        <p:txBody>
          <a:bodyPr wrap="square" rtlCol="0">
            <a:spAutoFit/>
          </a:bodyPr>
          <a:lstStyle/>
          <a:p>
            <a:r>
              <a:rPr lang="en-US" sz="1200" dirty="0"/>
              <a:t>Source: A. C. </a:t>
            </a:r>
            <a:r>
              <a:rPr lang="en-US" sz="1200" dirty="0" err="1"/>
              <a:t>Guo</a:t>
            </a:r>
            <a:r>
              <a:rPr lang="en-US" sz="1200" dirty="0"/>
              <a:t> et al., </a:t>
            </a:r>
            <a:r>
              <a:rPr lang="en-US" sz="1200" i="1" dirty="0"/>
              <a:t>Nucleic Acids Res.</a:t>
            </a:r>
            <a:r>
              <a:rPr lang="en-US" sz="1200" dirty="0"/>
              <a:t> 41:D625, 2013.</a:t>
            </a:r>
          </a:p>
          <a:p>
            <a:r>
              <a:rPr lang="en-US" sz="1200" baseline="30000" dirty="0" err="1"/>
              <a:t>a</a:t>
            </a:r>
            <a:r>
              <a:rPr lang="en-US" sz="1200" dirty="0" err="1"/>
              <a:t>If</a:t>
            </a:r>
            <a:r>
              <a:rPr lang="en-US" sz="1200" dirty="0"/>
              <a:t> all permutations and combinations of fatty acid substitutions are considered, this number is much larger.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 name="Title 2">
            <a:extLst>
              <a:ext uri="{FF2B5EF4-FFF2-40B4-BE49-F238E27FC236}">
                <a16:creationId xmlns:a16="http://schemas.microsoft.com/office/drawing/2014/main" id="{4C76FB39-F2F8-45A0-8578-8A54CAF33777}"/>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Three-Dimensional Structure Is Described by Configuration and Conformation</a:t>
            </a:r>
            <a:endParaRPr lang="en-AU" sz="3200" dirty="0">
              <a:solidFill>
                <a:srgbClr val="4E4CB4"/>
              </a:solidFill>
            </a:endParaRPr>
          </a:p>
        </p:txBody>
      </p:sp>
      <p:sp>
        <p:nvSpPr>
          <p:cNvPr id="708" name="Google Shape;708;p79"/>
          <p:cNvSpPr txBox="1"/>
          <p:nvPr/>
        </p:nvSpPr>
        <p:spPr>
          <a:xfrm>
            <a:off x="419100" y="2362200"/>
            <a:ext cx="83058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configuration</a:t>
            </a:r>
            <a:r>
              <a:rPr lang="en-US" sz="2400" b="0" i="0" u="none" strike="noStrike" cap="none" dirty="0">
                <a:solidFill>
                  <a:schemeClr val="dk1"/>
                </a:solidFill>
                <a:latin typeface="Arial"/>
                <a:ea typeface="Arial"/>
                <a:cs typeface="Arial"/>
                <a:sym typeface="Arial"/>
              </a:rPr>
              <a:t> =</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the fixed spatial arrangement of atoms</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stereoisomers</a:t>
            </a:r>
            <a:r>
              <a:rPr lang="en-US" sz="2400" b="0" i="0" u="none" strike="noStrike" cap="none" dirty="0">
                <a:solidFill>
                  <a:schemeClr val="dk1"/>
                </a:solidFill>
                <a:latin typeface="Arial"/>
                <a:ea typeface="Arial"/>
                <a:cs typeface="Arial"/>
                <a:sym typeface="Arial"/>
              </a:rPr>
              <a:t> = molecules with the same chemical bonds and same chemical formula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stereospecific </a:t>
            </a:r>
            <a:r>
              <a:rPr lang="en-US" sz="2400" b="0" i="0" u="none" strike="noStrike" cap="none" dirty="0">
                <a:solidFill>
                  <a:schemeClr val="dk1"/>
                </a:solidFill>
                <a:latin typeface="Arial"/>
                <a:ea typeface="Arial"/>
                <a:cs typeface="Arial"/>
                <a:sym typeface="Arial"/>
              </a:rPr>
              <a:t>= requiring specific conformations in the interacting molecules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describes typical interactions between biomolecules</a:t>
            </a: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3" name="Title 2">
            <a:extLst>
              <a:ext uri="{FF2B5EF4-FFF2-40B4-BE49-F238E27FC236}">
                <a16:creationId xmlns:a16="http://schemas.microsoft.com/office/drawing/2014/main" id="{CB7A8C68-FB4C-4459-A0E5-9529464052AA}"/>
              </a:ext>
            </a:extLst>
          </p:cNvPr>
          <p:cNvSpPr>
            <a:spLocks noGrp="1"/>
          </p:cNvSpPr>
          <p:nvPr>
            <p:ph type="title"/>
          </p:nvPr>
        </p:nvSpPr>
        <p:spPr/>
        <p:txBody>
          <a:bodyPr/>
          <a:lstStyle/>
          <a:p>
            <a:r>
              <a:rPr lang="en-US" b="1" dirty="0">
                <a:solidFill>
                  <a:srgbClr val="000000"/>
                </a:solidFill>
                <a:latin typeface="Arial"/>
                <a:ea typeface="Arial"/>
                <a:cs typeface="Arial"/>
                <a:sym typeface="Arial"/>
              </a:rPr>
              <a:t>Illustrating Stereochemistry</a:t>
            </a:r>
            <a:endParaRPr lang="en-AU" dirty="0"/>
          </a:p>
        </p:txBody>
      </p:sp>
      <p:pic>
        <p:nvPicPr>
          <p:cNvPr id="715" name="Google Shape;715;p80" descr="Part a, at the left, shows a structural formula in perspective form. A central carbon is connected above by a hashed wedge to C that is double bonded to O and single bonded to O minus, by solid wedges to H on the right and N H 3 plus on the left, and by a hashed wedge below to C H 3 that has each H attached by a line representing a bond. Part b, in the center, shows a ball-and-stick model of the same molecule. Each atom is represented by a sphere of a different color, and they are connected by cylinders but all are in the same positions. Part c is a space-filling model that shows each atom in a different color with large carbon, nitrogen, and oxygen atoms that have dome-shaped H attached to them."/>
          <p:cNvPicPr preferRelativeResize="0"/>
          <p:nvPr/>
        </p:nvPicPr>
        <p:blipFill rotWithShape="1">
          <a:blip r:embed="rId3">
            <a:alphaModFix/>
          </a:blip>
          <a:srcRect/>
          <a:stretch/>
        </p:blipFill>
        <p:spPr>
          <a:xfrm>
            <a:off x="528638" y="1538288"/>
            <a:ext cx="8086725" cy="37814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3" name="Title 2">
            <a:extLst>
              <a:ext uri="{FF2B5EF4-FFF2-40B4-BE49-F238E27FC236}">
                <a16:creationId xmlns:a16="http://schemas.microsoft.com/office/drawing/2014/main" id="{8397D075-F5F6-46A5-A155-B786BE2B7B59}"/>
              </a:ext>
            </a:extLst>
          </p:cNvPr>
          <p:cNvSpPr>
            <a:spLocks noGrp="1"/>
          </p:cNvSpPr>
          <p:nvPr>
            <p:ph type="title"/>
          </p:nvPr>
        </p:nvSpPr>
        <p:spPr/>
        <p:txBody>
          <a:bodyPr/>
          <a:lstStyle/>
          <a:p>
            <a:r>
              <a:rPr lang="en-US" b="1" dirty="0">
                <a:solidFill>
                  <a:srgbClr val="000000"/>
                </a:solidFill>
                <a:latin typeface="Arial"/>
                <a:ea typeface="Arial"/>
                <a:cs typeface="Arial"/>
                <a:sym typeface="Arial"/>
              </a:rPr>
              <a:t>Configurations of Geometric Isomers</a:t>
            </a:r>
            <a:endParaRPr lang="en-AU" dirty="0"/>
          </a:p>
        </p:txBody>
      </p:sp>
      <p:sp>
        <p:nvSpPr>
          <p:cNvPr id="722" name="Google Shape;722;p81"/>
          <p:cNvSpPr txBox="1"/>
          <p:nvPr/>
        </p:nvSpPr>
        <p:spPr>
          <a:xfrm>
            <a:off x="147638" y="1333499"/>
            <a:ext cx="2681287" cy="4587009"/>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geometric isomers</a:t>
            </a:r>
            <a:r>
              <a:rPr lang="en-US" sz="2400" b="0" i="0" u="none" strike="noStrike" cap="none" dirty="0">
                <a:solidFill>
                  <a:schemeClr val="dk1"/>
                </a:solidFill>
                <a:latin typeface="Arial"/>
                <a:ea typeface="Arial"/>
                <a:cs typeface="Arial"/>
                <a:sym typeface="Arial"/>
              </a:rPr>
              <a:t>, or </a:t>
            </a:r>
            <a:r>
              <a:rPr lang="en-US" sz="2400" b="1" i="0" u="none" strike="noStrike" cap="none" dirty="0">
                <a:solidFill>
                  <a:schemeClr val="dk1"/>
                </a:solidFill>
                <a:latin typeface="Arial"/>
                <a:ea typeface="Arial"/>
                <a:cs typeface="Arial"/>
                <a:sym typeface="Arial"/>
              </a:rPr>
              <a:t>cis-trans isomers </a:t>
            </a:r>
            <a:r>
              <a:rPr lang="en-US" sz="2400" b="0" i="0" u="none" strike="noStrike" cap="none" dirty="0">
                <a:solidFill>
                  <a:schemeClr val="dk1"/>
                </a:solidFill>
                <a:latin typeface="Arial"/>
                <a:ea typeface="Arial"/>
                <a:cs typeface="Arial"/>
                <a:sym typeface="Arial"/>
              </a:rPr>
              <a:t>= differ in the arrangement of substituent groups with respect to the double bond</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dirty="0">
              <a:solidFill>
                <a:schemeClr val="dk1"/>
              </a:solidFill>
              <a:latin typeface="Calibri"/>
              <a:ea typeface="Calibri"/>
              <a:cs typeface="Calibri"/>
              <a:sym typeface="Calibri"/>
            </a:endParaRPr>
          </a:p>
        </p:txBody>
      </p:sp>
      <p:pic>
        <p:nvPicPr>
          <p:cNvPr id="723" name="Google Shape;723;p81" descr="A two-part figure, a and b, shows cis and trans configurations of geometric isomers with part a showing maleic acid open parenthesis cis close parenthesis and fumaric acid open parenthesis trans close parenthesis and part b showing 11-italicized cis end italics-retinal and all italicized trans end italics retinal."/>
          <p:cNvPicPr preferRelativeResize="0"/>
          <p:nvPr/>
        </p:nvPicPr>
        <p:blipFill rotWithShape="1">
          <a:blip r:embed="rId3">
            <a:alphaModFix/>
          </a:blip>
          <a:srcRect/>
          <a:stretch/>
        </p:blipFill>
        <p:spPr>
          <a:xfrm>
            <a:off x="3057237" y="1475508"/>
            <a:ext cx="5858308" cy="4445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9" name="Google Shape;149;p5" descr="Icon P 3&#10;"/>
          <p:cNvPicPr preferRelativeResize="0">
            <a:picLocks noChangeAspect="1"/>
          </p:cNvPicPr>
          <p:nvPr/>
        </p:nvPicPr>
        <p:blipFill rotWithShape="1">
          <a:blip r:embed="rId3">
            <a:alphaModFix/>
          </a:blip>
          <a:srcRect t="12011"/>
          <a:stretch/>
        </p:blipFill>
        <p:spPr>
          <a:xfrm>
            <a:off x="1626759" y="313314"/>
            <a:ext cx="1257300" cy="687243"/>
          </a:xfrm>
          <a:prstGeom prst="rect">
            <a:avLst/>
          </a:prstGeom>
          <a:noFill/>
          <a:ln>
            <a:noFill/>
          </a:ln>
        </p:spPr>
      </p:pic>
      <p:sp>
        <p:nvSpPr>
          <p:cNvPr id="3" name="Title 2">
            <a:extLst>
              <a:ext uri="{FF2B5EF4-FFF2-40B4-BE49-F238E27FC236}">
                <a16:creationId xmlns:a16="http://schemas.microsoft.com/office/drawing/2014/main" id="{1D11DB11-D384-491B-B827-C91ADF4158EC}"/>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(1 of 5)</a:t>
            </a:r>
            <a:endParaRPr lang="en-AU" dirty="0"/>
          </a:p>
        </p:txBody>
      </p:sp>
      <p:sp>
        <p:nvSpPr>
          <p:cNvPr id="150"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3" name="Title 2">
            <a:extLst>
              <a:ext uri="{FF2B5EF4-FFF2-40B4-BE49-F238E27FC236}">
                <a16:creationId xmlns:a16="http://schemas.microsoft.com/office/drawing/2014/main" id="{CDAFCA27-A562-4950-8FC7-0430686AFBA8}"/>
              </a:ext>
            </a:extLst>
          </p:cNvPr>
          <p:cNvSpPr>
            <a:spLocks noGrp="1"/>
          </p:cNvSpPr>
          <p:nvPr>
            <p:ph type="title"/>
          </p:nvPr>
        </p:nvSpPr>
        <p:spPr/>
        <p:txBody>
          <a:bodyPr/>
          <a:lstStyle/>
          <a:p>
            <a:r>
              <a:rPr lang="en-US" b="1" dirty="0">
                <a:solidFill>
                  <a:srgbClr val="000000"/>
                </a:solidFill>
                <a:latin typeface="Arial"/>
                <a:ea typeface="Arial"/>
                <a:cs typeface="Arial"/>
                <a:sym typeface="Arial"/>
              </a:rPr>
              <a:t>Chiral and Achiral Molecules</a:t>
            </a:r>
            <a:endParaRPr lang="en-AU" dirty="0"/>
          </a:p>
        </p:txBody>
      </p:sp>
      <p:sp>
        <p:nvSpPr>
          <p:cNvPr id="730" name="Google Shape;730;p82"/>
          <p:cNvSpPr txBox="1"/>
          <p:nvPr/>
        </p:nvSpPr>
        <p:spPr>
          <a:xfrm>
            <a:off x="152400" y="1066800"/>
            <a:ext cx="8691563" cy="1731818"/>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chiral centers </a:t>
            </a:r>
            <a:r>
              <a:rPr lang="en-US" sz="2400" b="0" i="0" u="none" strike="noStrike" cap="none" dirty="0">
                <a:solidFill>
                  <a:schemeClr val="dk1"/>
                </a:solidFill>
                <a:latin typeface="Arial"/>
                <a:ea typeface="Arial"/>
                <a:cs typeface="Arial"/>
                <a:sym typeface="Arial"/>
              </a:rPr>
              <a:t>= asymmetric carbons</a:t>
            </a:r>
            <a:endParaRPr dirty="0"/>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 molecule can have 2</a:t>
            </a:r>
            <a:r>
              <a:rPr lang="en-US" sz="2400" b="0" i="1" u="none" strike="noStrike" cap="none" baseline="30000" dirty="0">
                <a:solidFill>
                  <a:schemeClr val="dk1"/>
                </a:solidFill>
                <a:latin typeface="Arial"/>
                <a:ea typeface="Arial"/>
                <a:cs typeface="Arial"/>
                <a:sym typeface="Arial"/>
              </a:rPr>
              <a:t>n </a:t>
            </a:r>
            <a:r>
              <a:rPr lang="en-US" sz="2400" b="0" i="0" u="none" strike="noStrike" cap="none" dirty="0">
                <a:solidFill>
                  <a:schemeClr val="dk1"/>
                </a:solidFill>
                <a:latin typeface="Arial"/>
                <a:ea typeface="Arial"/>
                <a:cs typeface="Arial"/>
                <a:sym typeface="Arial"/>
              </a:rPr>
              <a:t>stereoisomers, where </a:t>
            </a:r>
            <a:r>
              <a:rPr lang="en-US" sz="2400" b="0" i="1" u="none" strike="noStrike" cap="none" dirty="0">
                <a:solidFill>
                  <a:schemeClr val="dk1"/>
                </a:solidFill>
                <a:latin typeface="Arial"/>
                <a:ea typeface="Arial"/>
                <a:cs typeface="Arial"/>
                <a:sym typeface="Arial"/>
              </a:rPr>
              <a:t>n </a:t>
            </a:r>
            <a:r>
              <a:rPr lang="en-US" sz="2400" b="0" i="0" u="none" strike="noStrike" cap="none" dirty="0">
                <a:solidFill>
                  <a:schemeClr val="dk1"/>
                </a:solidFill>
                <a:latin typeface="Arial"/>
                <a:ea typeface="Arial"/>
                <a:cs typeface="Arial"/>
                <a:sym typeface="Arial"/>
              </a:rPr>
              <a:t>is the number of chiral carbons</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3200" b="1" i="0" u="none" strike="noStrike" cap="none" dirty="0">
              <a:solidFill>
                <a:schemeClr val="dk1"/>
              </a:solidFill>
              <a:latin typeface="Calibri"/>
              <a:ea typeface="Calibri"/>
              <a:cs typeface="Calibri"/>
              <a:sym typeface="Calibri"/>
            </a:endParaRPr>
          </a:p>
        </p:txBody>
      </p:sp>
      <p:pic>
        <p:nvPicPr>
          <p:cNvPr id="731" name="Google Shape;731;p82" descr="Part a, at the left, shows a ball-and-stick model with C in the center bonded to “A” above, “X&quot; to the right rear, “B” to the front, and “Y” to the back rear in a regular tetrahedron. A mirror image of the original molecule has the same structure except that “X” is in front and “B” is in the back rear position. A counterclockwise arrow is shown rotating “Y”, “B&quot;, and “X” to produce a similar molecule that still has “A” above but has “B” to the right rear, “Y” in front, and “X” in the left rear. Text reads, chiral molecule: rotated molecule cannot be superimposed on its mirror image. Part b shows a similar molecule with “X” in the right and left rear positions and no “Y”. The mirror image of the original has “B” in the right rear position and “X” in the front and left rear positions. When rotated counterclockwise, the original molecule is the same as the mirror image. Text reads, achiral molecule: rotated molecule can be superimposed on its mirror image."/>
          <p:cNvPicPr preferRelativeResize="0"/>
          <p:nvPr/>
        </p:nvPicPr>
        <p:blipFill rotWithShape="1">
          <a:blip r:embed="rId3">
            <a:alphaModFix/>
          </a:blip>
          <a:srcRect/>
          <a:stretch/>
        </p:blipFill>
        <p:spPr>
          <a:xfrm>
            <a:off x="152400" y="2997200"/>
            <a:ext cx="8839200" cy="3302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 name="Title 2">
            <a:extLst>
              <a:ext uri="{FF2B5EF4-FFF2-40B4-BE49-F238E27FC236}">
                <a16:creationId xmlns:a16="http://schemas.microsoft.com/office/drawing/2014/main" id="{DE96D6BE-3112-417C-A8E3-524F9EF95B3C}"/>
              </a:ext>
            </a:extLst>
          </p:cNvPr>
          <p:cNvSpPr>
            <a:spLocks noGrp="1"/>
          </p:cNvSpPr>
          <p:nvPr>
            <p:ph type="title"/>
          </p:nvPr>
        </p:nvSpPr>
        <p:spPr/>
        <p:txBody>
          <a:bodyPr/>
          <a:lstStyle/>
          <a:p>
            <a:r>
              <a:rPr lang="en-US" b="1" dirty="0">
                <a:solidFill>
                  <a:srgbClr val="000000"/>
                </a:solidFill>
                <a:latin typeface="Arial"/>
                <a:ea typeface="Arial"/>
                <a:cs typeface="Arial"/>
                <a:sym typeface="Arial"/>
              </a:rPr>
              <a:t>Enantiomers and Diastereomers</a:t>
            </a:r>
            <a:endParaRPr lang="en-AU" dirty="0"/>
          </a:p>
        </p:txBody>
      </p:sp>
      <p:sp>
        <p:nvSpPr>
          <p:cNvPr id="754" name="Google Shape;754;p85"/>
          <p:cNvSpPr txBox="1"/>
          <p:nvPr/>
        </p:nvSpPr>
        <p:spPr>
          <a:xfrm>
            <a:off x="226218" y="1475221"/>
            <a:ext cx="8691563" cy="1720562"/>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enantiomers </a:t>
            </a:r>
            <a:r>
              <a:rPr lang="en-US" sz="2400" b="0" i="0" u="none" strike="noStrike" cap="none" dirty="0">
                <a:solidFill>
                  <a:schemeClr val="dk1"/>
                </a:solidFill>
                <a:latin typeface="Arial"/>
                <a:ea typeface="Arial"/>
                <a:cs typeface="Arial"/>
                <a:sym typeface="Arial"/>
              </a:rPr>
              <a:t>= stereoisomers that are mirror images of each other</a:t>
            </a:r>
            <a:endParaRPr dirty="0"/>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diastereomers </a:t>
            </a:r>
            <a:r>
              <a:rPr lang="en-US" sz="2400" b="0" i="0" u="none" strike="noStrike" cap="none" dirty="0">
                <a:solidFill>
                  <a:schemeClr val="dk1"/>
                </a:solidFill>
                <a:latin typeface="Arial"/>
                <a:ea typeface="Arial"/>
                <a:cs typeface="Arial"/>
                <a:sym typeface="Arial"/>
              </a:rPr>
              <a:t>= stereoisomers that are not mirror images of each other</a:t>
            </a:r>
            <a:endParaRPr dirty="0"/>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755" name="Google Shape;755;p85" descr="A figure compares the structures of enantiomers (mirror images) and diastereomers. Two sets of enantiomers are shown as structural models in perspective form and as ball-and-stick models."/>
          <p:cNvPicPr preferRelativeResize="0"/>
          <p:nvPr/>
        </p:nvPicPr>
        <p:blipFill rotWithShape="1">
          <a:blip r:embed="rId3">
            <a:alphaModFix/>
          </a:blip>
          <a:srcRect/>
          <a:stretch/>
        </p:blipFill>
        <p:spPr>
          <a:xfrm>
            <a:off x="82550" y="3562350"/>
            <a:ext cx="8978900" cy="20193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3" name="Title 2">
            <a:extLst>
              <a:ext uri="{FF2B5EF4-FFF2-40B4-BE49-F238E27FC236}">
                <a16:creationId xmlns:a16="http://schemas.microsoft.com/office/drawing/2014/main" id="{B5872A41-6263-4CA1-A9A7-ADA0D81D3F64}"/>
              </a:ext>
            </a:extLst>
          </p:cNvPr>
          <p:cNvSpPr>
            <a:spLocks noGrp="1"/>
          </p:cNvSpPr>
          <p:nvPr>
            <p:ph type="title"/>
          </p:nvPr>
        </p:nvSpPr>
        <p:spPr/>
        <p:txBody>
          <a:bodyPr/>
          <a:lstStyle/>
          <a:p>
            <a:r>
              <a:rPr lang="en-US" b="1" dirty="0">
                <a:solidFill>
                  <a:srgbClr val="000000"/>
                </a:solidFill>
                <a:latin typeface="Arial"/>
                <a:ea typeface="Arial"/>
                <a:cs typeface="Arial"/>
                <a:sym typeface="Arial"/>
              </a:rPr>
              <a:t>Optical Activity of Enantiomers</a:t>
            </a:r>
            <a:endParaRPr lang="en-AU" dirty="0"/>
          </a:p>
        </p:txBody>
      </p:sp>
      <p:sp>
        <p:nvSpPr>
          <p:cNvPr id="762" name="Google Shape;762;p86"/>
          <p:cNvSpPr txBox="1"/>
          <p:nvPr/>
        </p:nvSpPr>
        <p:spPr>
          <a:xfrm>
            <a:off x="225425" y="1447800"/>
            <a:ext cx="8693150" cy="2145145"/>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enantiomers </a:t>
            </a:r>
            <a:r>
              <a:rPr lang="en-US" sz="2400" b="0" i="0" u="none" strike="noStrike" cap="none" dirty="0">
                <a:solidFill>
                  <a:schemeClr val="dk1"/>
                </a:solidFill>
                <a:latin typeface="Arial"/>
                <a:ea typeface="Arial"/>
                <a:cs typeface="Arial"/>
                <a:sym typeface="Arial"/>
              </a:rPr>
              <a:t>have nearly identical chemical reactivities, but differ in </a:t>
            </a:r>
            <a:r>
              <a:rPr lang="en-US" sz="2400" b="1" i="0" u="none" strike="noStrike" cap="none" dirty="0">
                <a:solidFill>
                  <a:schemeClr val="dk1"/>
                </a:solidFill>
                <a:latin typeface="Arial"/>
                <a:ea typeface="Arial"/>
                <a:cs typeface="Arial"/>
                <a:sym typeface="Arial"/>
              </a:rPr>
              <a:t>optical activity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a </a:t>
            </a:r>
            <a:r>
              <a:rPr lang="en-US" sz="2400" b="1" i="0" u="none" strike="noStrike" cap="none" dirty="0">
                <a:solidFill>
                  <a:schemeClr val="dk1"/>
                </a:solidFill>
                <a:latin typeface="Arial"/>
                <a:ea typeface="Arial"/>
                <a:cs typeface="Arial"/>
                <a:sym typeface="Arial"/>
              </a:rPr>
              <a:t>racemic mixture </a:t>
            </a:r>
            <a:r>
              <a:rPr lang="en-US" sz="2400" b="0" i="0" u="none" strike="noStrike" cap="none" dirty="0">
                <a:solidFill>
                  <a:schemeClr val="dk1"/>
                </a:solidFill>
                <a:latin typeface="Arial"/>
                <a:ea typeface="Arial"/>
                <a:cs typeface="Arial"/>
                <a:sym typeface="Arial"/>
              </a:rPr>
              <a:t>(equimolar solution of two enantiomers) shows no optical rotation  </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3" name="Title 2">
            <a:extLst>
              <a:ext uri="{FF2B5EF4-FFF2-40B4-BE49-F238E27FC236}">
                <a16:creationId xmlns:a16="http://schemas.microsoft.com/office/drawing/2014/main" id="{A5D081ED-4EA1-459D-9802-7DA71B849D74}"/>
              </a:ext>
            </a:extLst>
          </p:cNvPr>
          <p:cNvSpPr>
            <a:spLocks noGrp="1"/>
          </p:cNvSpPr>
          <p:nvPr>
            <p:ph type="title"/>
          </p:nvPr>
        </p:nvSpPr>
        <p:spPr>
          <a:xfrm>
            <a:off x="0" y="152400"/>
            <a:ext cx="9144000" cy="1295400"/>
          </a:xfrm>
        </p:spPr>
        <p:txBody>
          <a:bodyPr/>
          <a:lstStyle/>
          <a:p>
            <a:r>
              <a:rPr lang="en-US" b="1" dirty="0">
                <a:solidFill>
                  <a:srgbClr val="000000"/>
                </a:solidFill>
                <a:latin typeface="Arial"/>
                <a:ea typeface="Arial"/>
                <a:cs typeface="Arial"/>
                <a:sym typeface="Arial"/>
              </a:rPr>
              <a:t>Naming Stereoisomers Using the RS System</a:t>
            </a:r>
            <a:endParaRPr lang="en-AU" dirty="0"/>
          </a:p>
        </p:txBody>
      </p:sp>
      <p:sp>
        <p:nvSpPr>
          <p:cNvPr id="769" name="Google Shape;769;p87"/>
          <p:cNvSpPr txBox="1"/>
          <p:nvPr/>
        </p:nvSpPr>
        <p:spPr>
          <a:xfrm>
            <a:off x="225425" y="1447800"/>
            <a:ext cx="8693150" cy="183111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each group attached to a chiral carbon is assigned a </a:t>
            </a:r>
            <a:r>
              <a:rPr lang="en-US" sz="2400" b="0" i="1" u="none" strike="noStrike" cap="none" dirty="0">
                <a:solidFill>
                  <a:schemeClr val="dk1"/>
                </a:solidFill>
                <a:latin typeface="Arial"/>
                <a:ea typeface="Arial"/>
                <a:cs typeface="Arial"/>
                <a:sym typeface="Arial"/>
              </a:rPr>
              <a:t>priority, </a:t>
            </a:r>
            <a:r>
              <a:rPr lang="en-US" sz="2400" b="0" i="0" u="none" strike="noStrike" cap="none" dirty="0">
                <a:solidFill>
                  <a:schemeClr val="dk1"/>
                </a:solidFill>
                <a:latin typeface="Arial"/>
                <a:ea typeface="Arial"/>
                <a:cs typeface="Arial"/>
                <a:sym typeface="Arial"/>
              </a:rPr>
              <a:t>where:</a:t>
            </a:r>
            <a:r>
              <a:rPr lang="en-US" sz="2400" b="0" i="1" u="none" strike="noStrike" cap="none" dirty="0">
                <a:solidFill>
                  <a:schemeClr val="dk1"/>
                </a:solidFill>
                <a:latin typeface="Arial"/>
                <a:ea typeface="Arial"/>
                <a:cs typeface="Arial"/>
                <a:sym typeface="Arial"/>
              </a:rPr>
              <a:t> </a:t>
            </a:r>
            <a:endParaRPr dirty="0"/>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—OCH</a:t>
            </a:r>
            <a:r>
              <a:rPr lang="en-US" sz="2400" b="0" i="0" u="none" strike="noStrike" cap="none" baseline="-25000" dirty="0">
                <a:solidFill>
                  <a:schemeClr val="dk1"/>
                </a:solidFill>
                <a:latin typeface="Arial"/>
                <a:ea typeface="Arial"/>
                <a:cs typeface="Arial"/>
                <a:sym typeface="Arial"/>
              </a:rPr>
              <a:t>3</a:t>
            </a:r>
            <a:r>
              <a:rPr lang="en-US" sz="2400" b="0" i="0" u="none" strike="noStrike" cap="none" dirty="0">
                <a:solidFill>
                  <a:schemeClr val="dk1"/>
                </a:solidFill>
                <a:latin typeface="Arial"/>
                <a:ea typeface="Arial"/>
                <a:cs typeface="Arial"/>
                <a:sym typeface="Arial"/>
              </a:rPr>
              <a:t> &gt; —OH &gt; —NH</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&gt; —COOH &gt; —CHO &gt; </a:t>
            </a:r>
            <a:endParaRPr dirty="0"/>
          </a:p>
          <a:p>
            <a:pPr marL="50800" marR="0" lvl="0" indent="0" algn="l" rtl="0">
              <a:lnSpc>
                <a:spcPct val="110000"/>
              </a:lnSpc>
              <a:spcBef>
                <a:spcPts val="0"/>
              </a:spcBef>
              <a:spcAft>
                <a:spcPts val="0"/>
              </a:spcAft>
              <a:buClr>
                <a:schemeClr val="dk1"/>
              </a:buClr>
              <a:buSzPts val="2800"/>
              <a:buFont typeface="Arial"/>
              <a:buNone/>
            </a:pPr>
            <a:r>
              <a:rPr lang="en-US" sz="2400" b="0" i="0" u="none" strike="noStrike" cap="none" dirty="0">
                <a:solidFill>
                  <a:schemeClr val="dk1"/>
                </a:solidFill>
                <a:latin typeface="Arial"/>
                <a:ea typeface="Arial"/>
                <a:cs typeface="Arial"/>
                <a:sym typeface="Arial"/>
              </a:rPr>
              <a:t>		—CH</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OH &gt; —CH</a:t>
            </a:r>
            <a:r>
              <a:rPr lang="en-US" sz="2400" b="0" i="0" u="none" strike="noStrike" cap="none" baseline="-25000" dirty="0">
                <a:solidFill>
                  <a:schemeClr val="dk1"/>
                </a:solidFill>
                <a:latin typeface="Arial"/>
                <a:ea typeface="Arial"/>
                <a:cs typeface="Arial"/>
                <a:sym typeface="Arial"/>
              </a:rPr>
              <a:t>3</a:t>
            </a:r>
            <a:r>
              <a:rPr lang="en-US" sz="2400" b="0" i="0" u="none" strike="noStrike" cap="none" dirty="0">
                <a:solidFill>
                  <a:schemeClr val="dk1"/>
                </a:solidFill>
                <a:latin typeface="Arial"/>
                <a:ea typeface="Arial"/>
                <a:cs typeface="Arial"/>
                <a:sym typeface="Arial"/>
              </a:rPr>
              <a:t> &gt; —H </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770" name="Google Shape;770;p87" descr="The molecule on the left has an atom on the center with four molecules evenly spaced around it to form a tetrahedral shape. The central atom has atom 1 bonded above, atom 2 bonded to the right, atom 3 bonded to the left, and atom 4 bonded to the rear. A clockwise arrow is labeled, clockwise (R). The second molecule is similar except that atom 3 is on the right and atom 2 is on the left. A counterclockwise arrow is labeled, counterclockwise (S)."/>
          <p:cNvPicPr preferRelativeResize="0"/>
          <p:nvPr/>
        </p:nvPicPr>
        <p:blipFill rotWithShape="1">
          <a:blip r:embed="rId3">
            <a:alphaModFix/>
          </a:blip>
          <a:srcRect/>
          <a:stretch/>
        </p:blipFill>
        <p:spPr>
          <a:xfrm>
            <a:off x="1981200" y="3429000"/>
            <a:ext cx="5181600" cy="284638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3" name="Title 2">
            <a:extLst>
              <a:ext uri="{FF2B5EF4-FFF2-40B4-BE49-F238E27FC236}">
                <a16:creationId xmlns:a16="http://schemas.microsoft.com/office/drawing/2014/main" id="{4064461F-F088-4A98-8269-3EA65E127BCD}"/>
              </a:ext>
            </a:extLst>
          </p:cNvPr>
          <p:cNvSpPr>
            <a:spLocks noGrp="1"/>
          </p:cNvSpPr>
          <p:nvPr>
            <p:ph type="title"/>
          </p:nvPr>
        </p:nvSpPr>
        <p:spPr/>
        <p:txBody>
          <a:bodyPr/>
          <a:lstStyle/>
          <a:p>
            <a:r>
              <a:rPr lang="en-US" b="1" dirty="0">
                <a:solidFill>
                  <a:srgbClr val="000000"/>
                </a:solidFill>
                <a:latin typeface="Arial"/>
                <a:ea typeface="Arial"/>
                <a:cs typeface="Arial"/>
                <a:sym typeface="Arial"/>
              </a:rPr>
              <a:t>Molecular Conformation</a:t>
            </a:r>
            <a:endParaRPr lang="en-AU" dirty="0"/>
          </a:p>
        </p:txBody>
      </p:sp>
      <p:sp>
        <p:nvSpPr>
          <p:cNvPr id="793" name="Google Shape;793;p90"/>
          <p:cNvSpPr txBox="1"/>
          <p:nvPr/>
        </p:nvSpPr>
        <p:spPr>
          <a:xfrm>
            <a:off x="225425" y="1371600"/>
            <a:ext cx="8693150" cy="909782"/>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conformation</a:t>
            </a:r>
            <a:r>
              <a:rPr lang="en-US" sz="2400" b="0" i="0" u="none" strike="noStrike" cap="none">
                <a:solidFill>
                  <a:schemeClr val="dk1"/>
                </a:solidFill>
                <a:latin typeface="Arial"/>
                <a:ea typeface="Arial"/>
                <a:cs typeface="Arial"/>
                <a:sym typeface="Arial"/>
              </a:rPr>
              <a:t> = the spatial arrangement of substituent groups that are free to assume different positions in space</a:t>
            </a:r>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pic>
        <p:nvPicPr>
          <p:cNvPr id="794" name="Google Shape;794;p90" descr="The graph plots torsion angle (degrees) on the horizontal axis, ranging from 0 to 360, labeled in increments of 60, and potential energy on the vertical axis, ranging from 0 to 12, labeled in increments of 4. A sine curve begins at (0, 12), drops to (60, 0), rises to (120, 12), drops to (180, 0), rises to (240, 12), drops to (300, 0), and rises to (360, 12). The distance between 0 and 12 on the vertical axis is shown to be 12.1 k J per mol. All data are approximate. Ethane is shown as a ball-and-stick model above each peak and below each curve. It has two gray atoms connected by a single bond. Each gray atom has three evenly spaced white atoms extending out from it. At the peaks, the three atoms around the central atom are lined up so that someone looking at the atom directly from the front would not see the atoms in the back. This is labeled, fully eclipsed conformation. At the minima on the curve, the front atom has been rotated clockwise so that the atoms around the central atom are not lined up. If viewed from the front, all six atoms would appear evenly spaced. This is labeled, fully staggered conformation."/>
          <p:cNvPicPr preferRelativeResize="0"/>
          <p:nvPr/>
        </p:nvPicPr>
        <p:blipFill rotWithShape="1">
          <a:blip r:embed="rId3">
            <a:alphaModFix/>
          </a:blip>
          <a:srcRect/>
          <a:stretch/>
        </p:blipFill>
        <p:spPr>
          <a:xfrm>
            <a:off x="1690688" y="2362200"/>
            <a:ext cx="5762625" cy="4229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91"/>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(4 of 6)</a:t>
            </a:r>
            <a:endParaRPr sz="2000" dirty="0"/>
          </a:p>
        </p:txBody>
      </p:sp>
      <p:pic>
        <p:nvPicPr>
          <p:cNvPr id="800" name="Google Shape;800;p91" descr="Icon P 2&#10;"/>
          <p:cNvPicPr preferRelativeResize="0"/>
          <p:nvPr/>
        </p:nvPicPr>
        <p:blipFill rotWithShape="1">
          <a:blip r:embed="rId3">
            <a:alphaModFix/>
          </a:blip>
          <a:srcRect/>
          <a:stretch/>
        </p:blipFill>
        <p:spPr>
          <a:xfrm>
            <a:off x="1777141" y="641350"/>
            <a:ext cx="1228725" cy="809625"/>
          </a:xfrm>
          <a:prstGeom prst="rect">
            <a:avLst/>
          </a:prstGeom>
          <a:noFill/>
          <a:ln>
            <a:noFill/>
          </a:ln>
        </p:spPr>
      </p:pic>
      <p:sp>
        <p:nvSpPr>
          <p:cNvPr id="801" name="Google Shape;801;p91"/>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3" name="Title 2">
            <a:extLst>
              <a:ext uri="{FF2B5EF4-FFF2-40B4-BE49-F238E27FC236}">
                <a16:creationId xmlns:a16="http://schemas.microsoft.com/office/drawing/2014/main" id="{12B5193E-85F8-4C2E-9AF5-67BFCB87D479}"/>
              </a:ext>
            </a:extLst>
          </p:cNvPr>
          <p:cNvSpPr>
            <a:spLocks noGrp="1"/>
          </p:cNvSpPr>
          <p:nvPr>
            <p:ph type="title"/>
          </p:nvPr>
        </p:nvSpPr>
        <p:spPr/>
        <p:txBody>
          <a:bodyPr/>
          <a:lstStyle/>
          <a:p>
            <a:r>
              <a:rPr lang="en-US" b="1" dirty="0">
                <a:solidFill>
                  <a:srgbClr val="4E4CB4"/>
                </a:solidFill>
                <a:latin typeface="Arial"/>
                <a:ea typeface="Arial"/>
                <a:cs typeface="Arial"/>
                <a:sym typeface="Arial"/>
              </a:rPr>
              <a:t>Interactions between Biomolecules Are Stereospecific</a:t>
            </a:r>
            <a:endParaRPr lang="en-AU" dirty="0">
              <a:solidFill>
                <a:srgbClr val="4E4CB4"/>
              </a:solidFill>
            </a:endParaRPr>
          </a:p>
        </p:txBody>
      </p:sp>
      <p:pic>
        <p:nvPicPr>
          <p:cNvPr id="808" name="Google Shape;808;p92" descr="A macromolecule is shown as a large, deeply textured mass in a rough crescent shape. In the center of the mass, a small red structure is visible in a recess in the surface texture. A close-up shows a small molecule fitting into a tiny cavity in the large molecule."/>
          <p:cNvPicPr preferRelativeResize="0"/>
          <p:nvPr/>
        </p:nvPicPr>
        <p:blipFill rotWithShape="1">
          <a:blip r:embed="rId3">
            <a:alphaModFix/>
          </a:blip>
          <a:srcRect/>
          <a:stretch/>
        </p:blipFill>
        <p:spPr>
          <a:xfrm>
            <a:off x="914400" y="1828800"/>
            <a:ext cx="7315200" cy="48021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3" name="Title 2">
            <a:extLst>
              <a:ext uri="{FF2B5EF4-FFF2-40B4-BE49-F238E27FC236}">
                <a16:creationId xmlns:a16="http://schemas.microsoft.com/office/drawing/2014/main" id="{95BB5070-F2E0-4467-AD06-BD0ADCCE4259}"/>
              </a:ext>
            </a:extLst>
          </p:cNvPr>
          <p:cNvSpPr>
            <a:spLocks noGrp="1"/>
          </p:cNvSpPr>
          <p:nvPr>
            <p:ph type="title"/>
          </p:nvPr>
        </p:nvSpPr>
        <p:spPr/>
        <p:txBody>
          <a:bodyPr/>
          <a:lstStyle/>
          <a:p>
            <a:r>
              <a:rPr lang="en-US" b="1" dirty="0">
                <a:solidFill>
                  <a:srgbClr val="000000"/>
                </a:solidFill>
                <a:latin typeface="Arial"/>
                <a:ea typeface="Arial"/>
                <a:cs typeface="Arial"/>
                <a:sym typeface="Arial"/>
              </a:rPr>
              <a:t>Biological Systems Can Distinguish Stereoisomers</a:t>
            </a:r>
            <a:endParaRPr lang="en-AU" dirty="0"/>
          </a:p>
        </p:txBody>
      </p:sp>
      <p:sp>
        <p:nvSpPr>
          <p:cNvPr id="815" name="Google Shape;815;p93"/>
          <p:cNvSpPr txBox="1"/>
          <p:nvPr/>
        </p:nvSpPr>
        <p:spPr>
          <a:xfrm>
            <a:off x="225425" y="1371600"/>
            <a:ext cx="8537575" cy="826655"/>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dirty="0">
                <a:solidFill>
                  <a:schemeClr val="dk1"/>
                </a:solidFill>
                <a:latin typeface="Arial"/>
                <a:ea typeface="Arial"/>
                <a:cs typeface="Arial"/>
                <a:sym typeface="Arial"/>
              </a:rPr>
              <a:t>stereospecificity</a:t>
            </a:r>
            <a:r>
              <a:rPr lang="en-US" sz="2400" b="0" i="0" u="none" strike="noStrike" cap="none" dirty="0">
                <a:solidFill>
                  <a:schemeClr val="dk1"/>
                </a:solidFill>
                <a:latin typeface="Arial"/>
                <a:ea typeface="Arial"/>
                <a:cs typeface="Arial"/>
                <a:sym typeface="Arial"/>
              </a:rPr>
              <a:t> = the ability to distinguish between stereoisomers </a:t>
            </a:r>
            <a:endParaRPr dirty="0"/>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dirty="0">
              <a:solidFill>
                <a:schemeClr val="dk1"/>
              </a:solidFill>
              <a:latin typeface="Arial"/>
              <a:ea typeface="Arial"/>
              <a:cs typeface="Arial"/>
              <a:sym typeface="Arial"/>
            </a:endParaRPr>
          </a:p>
        </p:txBody>
      </p:sp>
      <p:pic>
        <p:nvPicPr>
          <p:cNvPr id="816" name="Google Shape;816;p93" descr="A two-part figure, a and b, compares the stereoisomers of two molecules with sweet-tasting L-aspartyl-L-phenylalanine methyl ester (aspartame) and bitter L-aspartyl-d-phenylalanine methyl ester in part a and with therapeutically active (S) citalopram and therapeutically inactive (R) citalopram in part b."/>
          <p:cNvPicPr preferRelativeResize="0"/>
          <p:nvPr/>
        </p:nvPicPr>
        <p:blipFill rotWithShape="1">
          <a:blip r:embed="rId3">
            <a:alphaModFix/>
          </a:blip>
          <a:srcRect/>
          <a:stretch/>
        </p:blipFill>
        <p:spPr>
          <a:xfrm>
            <a:off x="2095500" y="2286000"/>
            <a:ext cx="4953000" cy="41941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837"/>
        <p:cNvGrpSpPr/>
        <p:nvPr/>
      </p:nvGrpSpPr>
      <p:grpSpPr>
        <a:xfrm>
          <a:off x="0" y="0"/>
          <a:ext cx="0" cy="0"/>
          <a:chOff x="0" y="0"/>
          <a:chExt cx="0" cy="0"/>
        </a:xfrm>
      </p:grpSpPr>
      <p:sp>
        <p:nvSpPr>
          <p:cNvPr id="3" name="Title 2">
            <a:extLst>
              <a:ext uri="{FF2B5EF4-FFF2-40B4-BE49-F238E27FC236}">
                <a16:creationId xmlns:a16="http://schemas.microsoft.com/office/drawing/2014/main" id="{4FB4E575-6ED1-4AEE-B543-EE3CA6BCDBF6}"/>
              </a:ext>
            </a:extLst>
          </p:cNvPr>
          <p:cNvSpPr>
            <a:spLocks noGrp="1"/>
          </p:cNvSpPr>
          <p:nvPr>
            <p:ph type="ctrTitle"/>
          </p:nvPr>
        </p:nvSpPr>
        <p:spPr/>
        <p:txBody>
          <a:bodyPr/>
          <a:lstStyle/>
          <a:p>
            <a:r>
              <a:rPr lang="en-US" b="1" dirty="0">
                <a:solidFill>
                  <a:srgbClr val="674EA7"/>
                </a:solidFill>
                <a:latin typeface="Arial"/>
                <a:ea typeface="Arial"/>
                <a:cs typeface="Arial"/>
                <a:sym typeface="Arial"/>
              </a:rPr>
              <a:t>1.3</a:t>
            </a:r>
            <a:r>
              <a:rPr lang="en-US" b="1" dirty="0">
                <a:latin typeface="Arial"/>
                <a:ea typeface="Arial"/>
                <a:cs typeface="Arial"/>
                <a:sym typeface="Arial"/>
              </a:rPr>
              <a:t>    </a:t>
            </a:r>
            <a:r>
              <a:rPr lang="en-US" b="1" dirty="0">
                <a:solidFill>
                  <a:srgbClr val="1D6E7D"/>
                </a:solidFill>
                <a:latin typeface="Arial"/>
                <a:ea typeface="Arial"/>
                <a:cs typeface="Arial"/>
                <a:sym typeface="Arial"/>
              </a:rPr>
              <a:t>Physical Foundations</a:t>
            </a:r>
            <a:endParaRPr lang="en-AU"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3" name="Title 2">
            <a:extLst>
              <a:ext uri="{FF2B5EF4-FFF2-40B4-BE49-F238E27FC236}">
                <a16:creationId xmlns:a16="http://schemas.microsoft.com/office/drawing/2014/main" id="{995376A8-1556-441F-8B61-57A7B424AAFE}"/>
              </a:ext>
            </a:extLst>
          </p:cNvPr>
          <p:cNvSpPr>
            <a:spLocks noGrp="1"/>
          </p:cNvSpPr>
          <p:nvPr>
            <p:ph type="title"/>
          </p:nvPr>
        </p:nvSpPr>
        <p:spPr>
          <a:xfrm>
            <a:off x="0" y="152400"/>
            <a:ext cx="9144000" cy="1440094"/>
          </a:xfrm>
        </p:spPr>
        <p:txBody>
          <a:bodyPr/>
          <a:lstStyle/>
          <a:p>
            <a:r>
              <a:rPr lang="en-US" sz="3200" b="1" dirty="0">
                <a:solidFill>
                  <a:srgbClr val="4E4CB4"/>
                </a:solidFill>
                <a:latin typeface="Arial"/>
                <a:ea typeface="Arial"/>
                <a:cs typeface="Arial"/>
                <a:sym typeface="Arial"/>
              </a:rPr>
              <a:t>Living Organisms Exist in a Dynamic Steady State, Never at Equilibrium with Their Surroundings</a:t>
            </a:r>
            <a:endParaRPr lang="en-AU" sz="3200" dirty="0">
              <a:solidFill>
                <a:srgbClr val="4E4CB4"/>
              </a:solidFill>
            </a:endParaRPr>
          </a:p>
        </p:txBody>
      </p:sp>
      <p:sp>
        <p:nvSpPr>
          <p:cNvPr id="845" name="Google Shape;845;p97"/>
          <p:cNvSpPr txBox="1"/>
          <p:nvPr/>
        </p:nvSpPr>
        <p:spPr>
          <a:xfrm>
            <a:off x="225425" y="2178050"/>
            <a:ext cx="86931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small</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molecules, macromolecules, and supramolecular complexes are continuously synthesized and broken down</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living cells maintain themselves in a </a:t>
            </a:r>
            <a:r>
              <a:rPr lang="en-US" sz="2400" b="0" i="1" u="none" strike="noStrike" cap="none">
                <a:solidFill>
                  <a:schemeClr val="dk1"/>
                </a:solidFill>
                <a:latin typeface="Arial"/>
                <a:ea typeface="Arial"/>
                <a:cs typeface="Arial"/>
                <a:sym typeface="Arial"/>
              </a:rPr>
              <a:t>dynamic steady state</a:t>
            </a:r>
            <a:r>
              <a:rPr lang="en-US" sz="2400" b="0" i="0" u="none" strike="noStrike" cap="none">
                <a:solidFill>
                  <a:schemeClr val="dk1"/>
                </a:solidFill>
                <a:latin typeface="Arial"/>
                <a:ea typeface="Arial"/>
                <a:cs typeface="Arial"/>
                <a:sym typeface="Arial"/>
              </a:rPr>
              <a:t> distant from equilibrium</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maintaining steady state requires the constant investment of energy</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6" name="Google Shape;156;p6" descr="Icon P 4&#10;"/>
          <p:cNvPicPr preferRelativeResize="0"/>
          <p:nvPr/>
        </p:nvPicPr>
        <p:blipFill rotWithShape="1">
          <a:blip r:embed="rId3">
            <a:alphaModFix/>
          </a:blip>
          <a:srcRect b="14618"/>
          <a:stretch/>
        </p:blipFill>
        <p:spPr>
          <a:xfrm>
            <a:off x="1708736" y="318330"/>
            <a:ext cx="1171575" cy="658740"/>
          </a:xfrm>
          <a:prstGeom prst="rect">
            <a:avLst/>
          </a:prstGeom>
          <a:noFill/>
          <a:ln>
            <a:noFill/>
          </a:ln>
        </p:spPr>
      </p:pic>
      <p:sp>
        <p:nvSpPr>
          <p:cNvPr id="3" name="Title 2">
            <a:extLst>
              <a:ext uri="{FF2B5EF4-FFF2-40B4-BE49-F238E27FC236}">
                <a16:creationId xmlns:a16="http://schemas.microsoft.com/office/drawing/2014/main" id="{55DC411D-4B03-4CBC-A49A-6BF22573EA3D}"/>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4</a:t>
            </a:r>
            <a:r>
              <a:rPr lang="en-US" sz="2000" dirty="0">
                <a:solidFill>
                  <a:srgbClr val="1D6E7D"/>
                </a:solidFill>
                <a:latin typeface="Arial"/>
                <a:ea typeface="Arial"/>
                <a:cs typeface="Arial"/>
                <a:sym typeface="Arial"/>
              </a:rPr>
              <a:t> (1 of 5)</a:t>
            </a:r>
            <a:endParaRPr lang="en-AU" dirty="0"/>
          </a:p>
        </p:txBody>
      </p:sp>
      <p:sp>
        <p:nvSpPr>
          <p:cNvPr id="157" name="Tex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400"/>
              <a:buFont typeface="Arial"/>
              <a:buNone/>
            </a:pPr>
            <a:r>
              <a:rPr lang="en-US" sz="2400" b="1" i="0" u="none" strike="noStrike" cap="none">
                <a:solidFill>
                  <a:schemeClr val="dk1"/>
                </a:solidFill>
                <a:latin typeface="Arial"/>
                <a:ea typeface="Arial"/>
                <a:cs typeface="Arial"/>
                <a:sym typeface="Arial"/>
              </a:rPr>
              <a:t>Cells have the capacity for precise self-replication and self-assembly using chemical information stored in the genome. </a:t>
            </a:r>
            <a:r>
              <a:rPr lang="en-US" sz="2400" b="0" i="0" u="none" strike="noStrike" cap="none">
                <a:solidFill>
                  <a:schemeClr val="dk1"/>
                </a:solidFill>
                <a:latin typeface="Arial"/>
                <a:ea typeface="Arial"/>
                <a:cs typeface="Arial"/>
                <a:sym typeface="Arial"/>
              </a:rPr>
              <a:t>A single bacterial cell placed in a sterile nutrient medium can give rise to a billion identical “daughter” cells in 24 hours. Each cell is a faithful copy of the original, its construction directed entirely by information contained in the genetic material of the original cell. On a larger scale, the progeny of vertebrate animals share a striking resemblance to their parents, also the result of their inheritance of parental genes. </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3" name="Title 2">
            <a:extLst>
              <a:ext uri="{FF2B5EF4-FFF2-40B4-BE49-F238E27FC236}">
                <a16:creationId xmlns:a16="http://schemas.microsoft.com/office/drawing/2014/main" id="{2B91E74C-474B-4E9B-95DA-66A43C7B9981}"/>
              </a:ext>
            </a:extLst>
          </p:cNvPr>
          <p:cNvSpPr>
            <a:spLocks noGrp="1"/>
          </p:cNvSpPr>
          <p:nvPr>
            <p:ph type="title"/>
          </p:nvPr>
        </p:nvSpPr>
        <p:spPr/>
        <p:txBody>
          <a:bodyPr/>
          <a:lstStyle/>
          <a:p>
            <a:r>
              <a:rPr lang="en-US" b="1" dirty="0">
                <a:solidFill>
                  <a:srgbClr val="4E4CB4"/>
                </a:solidFill>
                <a:latin typeface="Arial"/>
                <a:ea typeface="Arial"/>
                <a:cs typeface="Arial"/>
                <a:sym typeface="Arial"/>
              </a:rPr>
              <a:t>Organisms Transform Energy and Matter from Their Surroundings</a:t>
            </a:r>
            <a:endParaRPr lang="en-AU" dirty="0">
              <a:solidFill>
                <a:srgbClr val="4E4CB4"/>
              </a:solidFill>
            </a:endParaRPr>
          </a:p>
        </p:txBody>
      </p:sp>
      <p:sp>
        <p:nvSpPr>
          <p:cNvPr id="852" name="Google Shape;852;p98"/>
          <p:cNvSpPr txBox="1"/>
          <p:nvPr/>
        </p:nvSpPr>
        <p:spPr>
          <a:xfrm>
            <a:off x="225425" y="1676400"/>
            <a:ext cx="8693150" cy="50292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system </a:t>
            </a:r>
            <a:r>
              <a:rPr lang="en-US" sz="2400" b="0" i="0" u="none" strike="noStrike" cap="none">
                <a:solidFill>
                  <a:schemeClr val="dk1"/>
                </a:solidFill>
                <a:latin typeface="Arial"/>
                <a:ea typeface="Arial"/>
                <a:cs typeface="Arial"/>
                <a:sym typeface="Arial"/>
              </a:rPr>
              <a:t>= all the constituent reactants and products, the solvent that contains them, and the immediate atmosphere</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universe </a:t>
            </a:r>
            <a:r>
              <a:rPr lang="en-US" sz="2400" b="0" i="0" u="none" strike="noStrike" cap="none">
                <a:solidFill>
                  <a:schemeClr val="dk1"/>
                </a:solidFill>
                <a:latin typeface="Arial"/>
                <a:ea typeface="Arial"/>
                <a:cs typeface="Arial"/>
                <a:sym typeface="Arial"/>
              </a:rPr>
              <a:t>= system and its surroundings</a:t>
            </a:r>
            <a:endParaRPr/>
          </a:p>
          <a:p>
            <a:pPr marL="457200" marR="0" lvl="0" indent="-228600" algn="l" rtl="0">
              <a:lnSpc>
                <a:spcPct val="110000"/>
              </a:lnSpc>
              <a:spcBef>
                <a:spcPts val="0"/>
              </a:spcBef>
              <a:spcAft>
                <a:spcPts val="0"/>
              </a:spcAft>
              <a:buClr>
                <a:srgbClr val="000000"/>
              </a:buClr>
              <a:buSzPts val="2800"/>
              <a:buFont typeface="Arial"/>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rgbClr val="000000"/>
              </a:buClr>
              <a:buSzPts val="2800"/>
              <a:buFont typeface="Arial"/>
              <a:buChar char="•"/>
            </a:pPr>
            <a:r>
              <a:rPr lang="en-US" sz="2400" b="0" i="0" u="none" strike="noStrike" cap="none">
                <a:solidFill>
                  <a:schemeClr val="dk1"/>
                </a:solidFill>
                <a:latin typeface="Arial"/>
                <a:ea typeface="Arial"/>
                <a:cs typeface="Arial"/>
                <a:sym typeface="Arial"/>
              </a:rPr>
              <a:t>types of systems: </a:t>
            </a:r>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isolated </a:t>
            </a:r>
            <a:r>
              <a:rPr lang="en-US" sz="2400" b="0" i="0" u="none" strike="noStrike" cap="none">
                <a:solidFill>
                  <a:schemeClr val="dk1"/>
                </a:solidFill>
                <a:latin typeface="Arial"/>
                <a:ea typeface="Arial"/>
                <a:cs typeface="Arial"/>
                <a:sym typeface="Arial"/>
              </a:rPr>
              <a:t>= system exchanges neither matter nor energy with its surroundings </a:t>
            </a:r>
            <a:endParaRPr sz="2400" b="1" i="0"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closed system </a:t>
            </a:r>
            <a:r>
              <a:rPr lang="en-US" sz="2400" b="0" i="0" u="none" strike="noStrike" cap="none">
                <a:solidFill>
                  <a:schemeClr val="dk1"/>
                </a:solidFill>
                <a:latin typeface="Arial"/>
                <a:ea typeface="Arial"/>
                <a:cs typeface="Arial"/>
                <a:sym typeface="Arial"/>
              </a:rPr>
              <a:t>= system exchanges energy but not matter with its surroundings </a:t>
            </a:r>
            <a:endParaRPr sz="2400" b="1" i="0" u="none" strike="noStrike" cap="none">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rgbClr val="000000"/>
              </a:buClr>
              <a:buSzPts val="2800"/>
              <a:buFont typeface="Arial"/>
              <a:buChar char="–"/>
            </a:pPr>
            <a:r>
              <a:rPr lang="en-US" sz="2400" b="1" i="0" u="none" strike="noStrike" cap="none">
                <a:solidFill>
                  <a:schemeClr val="dk1"/>
                </a:solidFill>
                <a:latin typeface="Arial"/>
                <a:ea typeface="Arial"/>
                <a:cs typeface="Arial"/>
                <a:sym typeface="Arial"/>
              </a:rPr>
              <a:t>open system </a:t>
            </a:r>
            <a:r>
              <a:rPr lang="en-US" sz="2400" b="0" i="0" u="none" strike="noStrike" cap="none">
                <a:solidFill>
                  <a:schemeClr val="dk1"/>
                </a:solidFill>
                <a:latin typeface="Arial"/>
                <a:ea typeface="Arial"/>
                <a:cs typeface="Arial"/>
                <a:sym typeface="Arial"/>
              </a:rPr>
              <a:t>= system exchanges both energy and matter with its surroundings </a:t>
            </a:r>
            <a:endParaRPr/>
          </a:p>
          <a:p>
            <a:pPr marL="457200" marR="0" lvl="0" indent="-228600" algn="l" rtl="0">
              <a:lnSpc>
                <a:spcPct val="110000"/>
              </a:lnSpc>
              <a:spcBef>
                <a:spcPts val="0"/>
              </a:spcBef>
              <a:spcAft>
                <a:spcPts val="0"/>
              </a:spcAft>
              <a:buClr>
                <a:srgbClr val="000000"/>
              </a:buClr>
              <a:buSzPts val="28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3" name="Title 2">
            <a:extLst>
              <a:ext uri="{FF2B5EF4-FFF2-40B4-BE49-F238E27FC236}">
                <a16:creationId xmlns:a16="http://schemas.microsoft.com/office/drawing/2014/main" id="{7BAE0B69-7054-467F-8DE6-BCF7B207FF1E}"/>
              </a:ext>
            </a:extLst>
          </p:cNvPr>
          <p:cNvSpPr>
            <a:spLocks noGrp="1"/>
          </p:cNvSpPr>
          <p:nvPr>
            <p:ph type="title"/>
          </p:nvPr>
        </p:nvSpPr>
        <p:spPr>
          <a:xfrm>
            <a:off x="0" y="152399"/>
            <a:ext cx="9144000" cy="1288473"/>
          </a:xfrm>
        </p:spPr>
        <p:txBody>
          <a:bodyPr/>
          <a:lstStyle/>
          <a:p>
            <a:r>
              <a:rPr lang="en-US" b="1" dirty="0">
                <a:solidFill>
                  <a:srgbClr val="000000"/>
                </a:solidFill>
                <a:latin typeface="Arial"/>
                <a:ea typeface="Arial"/>
                <a:cs typeface="Arial"/>
                <a:sym typeface="Arial"/>
              </a:rPr>
              <a:t>Energy Transformation in Living Organisms</a:t>
            </a:r>
            <a:endParaRPr lang="en-AU" dirty="0"/>
          </a:p>
        </p:txBody>
      </p:sp>
      <p:sp>
        <p:nvSpPr>
          <p:cNvPr id="875" name="Google Shape;875;p101"/>
          <p:cNvSpPr txBox="1"/>
          <p:nvPr/>
        </p:nvSpPr>
        <p:spPr>
          <a:xfrm>
            <a:off x="284163" y="1714500"/>
            <a:ext cx="4879975"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first law of thermodynamics:     </a:t>
            </a:r>
            <a:r>
              <a:rPr lang="en-US" sz="2400" b="0" i="1" u="none" strike="noStrike" cap="none" dirty="0">
                <a:solidFill>
                  <a:schemeClr val="dk1"/>
                </a:solidFill>
                <a:latin typeface="Arial"/>
                <a:ea typeface="Arial"/>
                <a:cs typeface="Arial"/>
                <a:sym typeface="Arial"/>
              </a:rPr>
              <a:t>in any physical or chemical change, the total amount of energy in the universe remains constant, although the form of the energy may change</a:t>
            </a:r>
            <a:endParaRPr lang="en-US"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76" name="Google Shape;876;p101" descr="A five-part chart, a, b, c, d, and e, shows energy transformations in living organisms from potential energy in nutrients in the environment in sunlight in part a through to the polymerization of simple molecules in part e."/>
          <p:cNvPicPr preferRelativeResize="0"/>
          <p:nvPr/>
        </p:nvPicPr>
        <p:blipFill rotWithShape="1">
          <a:blip r:embed="rId3">
            <a:alphaModFix/>
          </a:blip>
          <a:srcRect/>
          <a:stretch/>
        </p:blipFill>
        <p:spPr>
          <a:xfrm>
            <a:off x="5867400" y="1714500"/>
            <a:ext cx="2103582" cy="4457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02"/>
          <p:cNvSpPr txBox="1">
            <a:spLocks noGrp="1"/>
          </p:cNvSpPr>
          <p:nvPr>
            <p:ph type="title"/>
          </p:nvPr>
        </p:nvSpPr>
        <p:spPr>
          <a:xfrm>
            <a:off x="609600" y="228600"/>
            <a:ext cx="8229600" cy="1636713"/>
          </a:xfrm>
          <a:prstGeom prst="rect">
            <a:avLst/>
          </a:prstGeom>
          <a:noFill/>
          <a:ln>
            <a:noFill/>
          </a:ln>
        </p:spPr>
        <p:txBody>
          <a:bodyPr spcFirstLastPara="1" wrap="square" lIns="91425" tIns="45700" rIns="91425" bIns="45700" anchor="ctr" anchorCtr="0">
            <a:noAutofit/>
          </a:bodyPr>
          <a:lstStyle/>
          <a:p>
            <a:pPr lvl="0">
              <a:buClr>
                <a:srgbClr val="2FB0DC"/>
              </a:buClr>
              <a:buSzPts val="4000"/>
            </a:pPr>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(3 of 5)</a:t>
            </a:r>
            <a:endParaRPr sz="2000" dirty="0"/>
          </a:p>
        </p:txBody>
      </p:sp>
      <p:pic>
        <p:nvPicPr>
          <p:cNvPr id="882" name="Google Shape;882;p102" descr="Icon P 3&#10;"/>
          <p:cNvPicPr preferRelativeResize="0"/>
          <p:nvPr/>
        </p:nvPicPr>
        <p:blipFill rotWithShape="1">
          <a:blip r:embed="rId3">
            <a:alphaModFix/>
          </a:blip>
          <a:srcRect/>
          <a:stretch/>
        </p:blipFill>
        <p:spPr>
          <a:xfrm>
            <a:off x="1746835" y="655638"/>
            <a:ext cx="1257300" cy="781050"/>
          </a:xfrm>
          <a:prstGeom prst="rect">
            <a:avLst/>
          </a:prstGeom>
          <a:noFill/>
          <a:ln>
            <a:noFill/>
          </a:ln>
        </p:spPr>
      </p:pic>
      <p:sp>
        <p:nvSpPr>
          <p:cNvPr id="883" name="Google Shape;883;p102"/>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3" name="Title 2">
            <a:extLst>
              <a:ext uri="{FF2B5EF4-FFF2-40B4-BE49-F238E27FC236}">
                <a16:creationId xmlns:a16="http://schemas.microsoft.com/office/drawing/2014/main" id="{4E5F6736-20F5-4640-9372-2C4F0AF34270}"/>
              </a:ext>
            </a:extLst>
          </p:cNvPr>
          <p:cNvSpPr>
            <a:spLocks noGrp="1"/>
          </p:cNvSpPr>
          <p:nvPr>
            <p:ph type="title"/>
          </p:nvPr>
        </p:nvSpPr>
        <p:spPr>
          <a:xfrm>
            <a:off x="0" y="152400"/>
            <a:ext cx="9144000" cy="1282700"/>
          </a:xfrm>
        </p:spPr>
        <p:txBody>
          <a:bodyPr/>
          <a:lstStyle/>
          <a:p>
            <a:r>
              <a:rPr lang="en-US" b="1" dirty="0">
                <a:solidFill>
                  <a:srgbClr val="000000"/>
                </a:solidFill>
                <a:latin typeface="Arial"/>
                <a:ea typeface="Arial"/>
                <a:cs typeface="Arial"/>
                <a:sym typeface="Arial"/>
              </a:rPr>
              <a:t>Extracting Energy from the Surroundings</a:t>
            </a:r>
            <a:endParaRPr lang="en-AU" dirty="0"/>
          </a:p>
        </p:txBody>
      </p:sp>
      <p:sp>
        <p:nvSpPr>
          <p:cNvPr id="890" name="Content Placeholder"/>
          <p:cNvSpPr txBox="1"/>
          <p:nvPr/>
        </p:nvSpPr>
        <p:spPr>
          <a:xfrm>
            <a:off x="409575" y="1656765"/>
            <a:ext cx="8324850" cy="523017"/>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 photoautotrophs:  </a:t>
            </a:r>
            <a:endParaRPr sz="3200" b="1" i="0" u="none" strike="noStrike" cap="none" dirty="0">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91" name="Object" descr="A reaction labeled, light-driven reduction of C O 2 shows that 6 C O 2 plus 6 H 2 O yield C 6 H 12 O 6 plus 6 O 2 when light is added."/>
          <p:cNvPicPr preferRelativeResize="0"/>
          <p:nvPr/>
        </p:nvPicPr>
        <p:blipFill rotWithShape="1">
          <a:blip r:embed="rId3">
            <a:alphaModFix/>
          </a:blip>
          <a:srcRect/>
          <a:stretch/>
        </p:blipFill>
        <p:spPr>
          <a:xfrm>
            <a:off x="1828800" y="2563074"/>
            <a:ext cx="4279900" cy="1353143"/>
          </a:xfrm>
          <a:prstGeom prst="rect">
            <a:avLst/>
          </a:prstGeom>
          <a:noFill/>
          <a:ln>
            <a:noFill/>
          </a:ln>
        </p:spPr>
      </p:pic>
      <p:sp>
        <p:nvSpPr>
          <p:cNvPr id="7" name="Content Placeholder">
            <a:extLst>
              <a:ext uri="{FF2B5EF4-FFF2-40B4-BE49-F238E27FC236}">
                <a16:creationId xmlns:a16="http://schemas.microsoft.com/office/drawing/2014/main" id="{DAAED1B4-7956-4FCE-B958-6CF1E848284E}"/>
              </a:ext>
            </a:extLst>
          </p:cNvPr>
          <p:cNvSpPr txBox="1"/>
          <p:nvPr/>
        </p:nvSpPr>
        <p:spPr>
          <a:xfrm>
            <a:off x="409575" y="4178929"/>
            <a:ext cx="8324850" cy="523018"/>
          </a:xfrm>
          <a:prstGeom prst="rect">
            <a:avLst/>
          </a:prstGeom>
          <a:noFill/>
          <a:ln>
            <a:noFill/>
          </a:ln>
        </p:spPr>
        <p:txBody>
          <a:bodyPr spcFirstLastPara="1" wrap="square" lIns="91425" tIns="45700" rIns="91425" bIns="45700" anchor="t" anchorCtr="0">
            <a:noAutofit/>
          </a:bodyPr>
          <a:lstStyle/>
          <a:p>
            <a:pPr marL="393700" lvl="0" indent="-342900">
              <a:lnSpc>
                <a:spcPct val="110000"/>
              </a:lnSpc>
              <a:buClr>
                <a:schemeClr val="dk1"/>
              </a:buClr>
              <a:buSzPts val="2800"/>
              <a:buFont typeface="Arial" panose="020B0604020202020204" pitchFamily="34" charset="0"/>
              <a:buChar char="•"/>
            </a:pPr>
            <a:r>
              <a:rPr lang="en-US" sz="2400" dirty="0">
                <a:solidFill>
                  <a:schemeClr val="dk1"/>
                </a:solidFill>
              </a:rPr>
              <a:t>chemotrophs: </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endParaRPr sz="3200" b="1" i="0" u="none" strike="noStrike" cap="none" dirty="0">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892" name="Object" descr="A reaction labeled, energy-yielding oxidation of glucose, shows that C 6 H 12 O 6 + 6 ) yields 6 C O 2 + 6 H 2 O + energy. "/>
          <p:cNvPicPr preferRelativeResize="0"/>
          <p:nvPr/>
        </p:nvPicPr>
        <p:blipFill rotWithShape="1">
          <a:blip r:embed="rId4">
            <a:alphaModFix/>
          </a:blip>
          <a:srcRect/>
          <a:stretch/>
        </p:blipFill>
        <p:spPr>
          <a:xfrm>
            <a:off x="1828800" y="4964660"/>
            <a:ext cx="4586817" cy="838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3" name="Title 2">
            <a:extLst>
              <a:ext uri="{FF2B5EF4-FFF2-40B4-BE49-F238E27FC236}">
                <a16:creationId xmlns:a16="http://schemas.microsoft.com/office/drawing/2014/main" id="{1C32985B-F3D9-4227-B4D3-F3BADC90957F}"/>
              </a:ext>
            </a:extLst>
          </p:cNvPr>
          <p:cNvSpPr>
            <a:spLocks noGrp="1"/>
          </p:cNvSpPr>
          <p:nvPr>
            <p:ph type="title"/>
          </p:nvPr>
        </p:nvSpPr>
        <p:spPr/>
        <p:txBody>
          <a:bodyPr/>
          <a:lstStyle/>
          <a:p>
            <a:r>
              <a:rPr lang="en-US" b="1" dirty="0">
                <a:solidFill>
                  <a:srgbClr val="000000"/>
                </a:solidFill>
                <a:latin typeface="Arial"/>
                <a:ea typeface="Arial"/>
                <a:cs typeface="Arial"/>
                <a:sym typeface="Arial"/>
              </a:rPr>
              <a:t>Oxidation-Reduction Reactions</a:t>
            </a:r>
            <a:endParaRPr lang="en-AU" dirty="0"/>
          </a:p>
        </p:txBody>
      </p:sp>
      <p:sp>
        <p:nvSpPr>
          <p:cNvPr id="899" name="Google Shape;899;p104"/>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 autotrophs and heterotrophs participate in global cycles of O</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and CO</a:t>
            </a:r>
            <a:r>
              <a:rPr lang="en-US" sz="2400" b="0" i="0" u="none" strike="noStrike" cap="none" baseline="-25000" dirty="0">
                <a:solidFill>
                  <a:schemeClr val="dk1"/>
                </a:solidFill>
                <a:latin typeface="Arial"/>
                <a:ea typeface="Arial"/>
                <a:cs typeface="Arial"/>
                <a:sym typeface="Arial"/>
              </a:rPr>
              <a:t>2</a:t>
            </a:r>
            <a:r>
              <a:rPr lang="en-US" sz="2400" b="0" i="0" u="none" strike="noStrike" cap="none" dirty="0">
                <a:solidFill>
                  <a:schemeClr val="dk1"/>
                </a:solidFill>
                <a:latin typeface="Arial"/>
                <a:ea typeface="Arial"/>
                <a:cs typeface="Arial"/>
                <a:sym typeface="Arial"/>
              </a:rPr>
              <a:t>, driven by sunlight, making these two groups interdependent</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oxidation-reduction reactions</a:t>
            </a:r>
            <a:r>
              <a:rPr lang="en-US" sz="2400" b="0" i="0" u="none" strike="noStrike" cap="none" dirty="0">
                <a:solidFill>
                  <a:schemeClr val="dk1"/>
                </a:solidFill>
                <a:latin typeface="Arial"/>
                <a:ea typeface="Arial"/>
                <a:cs typeface="Arial"/>
                <a:sym typeface="Arial"/>
              </a:rPr>
              <a:t> = one reactant is oxidized (loses electrons) as another is reduced (gains electrons)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describes reactions involved in electron flow</a:t>
            </a: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3" name="Title 2">
            <a:extLst>
              <a:ext uri="{FF2B5EF4-FFF2-40B4-BE49-F238E27FC236}">
                <a16:creationId xmlns:a16="http://schemas.microsoft.com/office/drawing/2014/main" id="{15C6CC0E-28B5-453B-8CD6-F9769E511E18}"/>
              </a:ext>
            </a:extLst>
          </p:cNvPr>
          <p:cNvSpPr>
            <a:spLocks noGrp="1"/>
          </p:cNvSpPr>
          <p:nvPr>
            <p:ph type="title"/>
          </p:nvPr>
        </p:nvSpPr>
        <p:spPr>
          <a:xfrm>
            <a:off x="0" y="152400"/>
            <a:ext cx="9144000" cy="1270000"/>
          </a:xfrm>
        </p:spPr>
        <p:txBody>
          <a:bodyPr/>
          <a:lstStyle/>
          <a:p>
            <a:r>
              <a:rPr lang="en-US" b="1" dirty="0">
                <a:solidFill>
                  <a:srgbClr val="4E4CB4"/>
                </a:solidFill>
                <a:latin typeface="Arial"/>
                <a:ea typeface="Arial"/>
                <a:cs typeface="Arial"/>
                <a:sym typeface="Arial"/>
              </a:rPr>
              <a:t>Creating and Maintaining Order Requires Work and Energy</a:t>
            </a:r>
            <a:endParaRPr lang="en-AU" dirty="0">
              <a:solidFill>
                <a:srgbClr val="4E4CB4"/>
              </a:solidFill>
            </a:endParaRPr>
          </a:p>
        </p:txBody>
      </p:sp>
      <p:sp>
        <p:nvSpPr>
          <p:cNvPr id="906" name="Google Shape;906;p105"/>
          <p:cNvSpPr txBox="1"/>
          <p:nvPr/>
        </p:nvSpPr>
        <p:spPr>
          <a:xfrm>
            <a:off x="225425" y="1676400"/>
            <a:ext cx="86931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second</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law of thermodynamics: </a:t>
            </a:r>
            <a:r>
              <a:rPr lang="en-US" sz="2400" b="0" i="1" u="none" strike="noStrike" cap="none">
                <a:solidFill>
                  <a:schemeClr val="dk1"/>
                </a:solidFill>
                <a:latin typeface="Arial"/>
                <a:ea typeface="Arial"/>
                <a:cs typeface="Arial"/>
                <a:sym typeface="Arial"/>
              </a:rPr>
              <a:t>randomness in the universe is constantly increasing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entropy, </a:t>
            </a:r>
            <a:r>
              <a:rPr lang="en-US" sz="2400" b="1" i="1" u="none" strike="noStrike" cap="none">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represents the randomness or disorder of the components of a chemical system </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3" name="Title 2">
            <a:extLst>
              <a:ext uri="{FF2B5EF4-FFF2-40B4-BE49-F238E27FC236}">
                <a16:creationId xmlns:a16="http://schemas.microsoft.com/office/drawing/2014/main" id="{BFD29875-CFB3-4432-88A4-EEEEC44B651D}"/>
              </a:ext>
            </a:extLst>
          </p:cNvPr>
          <p:cNvSpPr>
            <a:spLocks noGrp="1"/>
          </p:cNvSpPr>
          <p:nvPr>
            <p:ph type="title"/>
          </p:nvPr>
        </p:nvSpPr>
        <p:spPr/>
        <p:txBody>
          <a:bodyPr/>
          <a:lstStyle/>
          <a:p>
            <a:r>
              <a:rPr lang="en-US" b="1" dirty="0">
                <a:solidFill>
                  <a:schemeClr val="dk1"/>
                </a:solidFill>
                <a:latin typeface="Arial"/>
                <a:ea typeface="Arial"/>
                <a:cs typeface="Arial"/>
                <a:sym typeface="Arial"/>
              </a:rPr>
              <a:t>Free Energy, </a:t>
            </a:r>
            <a:r>
              <a:rPr lang="en-US" b="1" i="1" dirty="0">
                <a:solidFill>
                  <a:schemeClr val="dk1"/>
                </a:solidFill>
                <a:latin typeface="Arial"/>
                <a:ea typeface="Arial"/>
                <a:cs typeface="Arial"/>
                <a:sym typeface="Arial"/>
              </a:rPr>
              <a:t>G</a:t>
            </a:r>
            <a:endParaRPr lang="en-AU" dirty="0"/>
          </a:p>
        </p:txBody>
      </p:sp>
      <p:sp>
        <p:nvSpPr>
          <p:cNvPr id="913" name="Google Shape;913;p106"/>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enthalpy, </a:t>
            </a:r>
            <a:r>
              <a:rPr lang="en-US" sz="2400" b="1" i="1" u="none" strike="noStrike" cap="none">
                <a:solidFill>
                  <a:schemeClr val="dk1"/>
                </a:solidFill>
                <a:latin typeface="Arial"/>
                <a:ea typeface="Arial"/>
                <a:cs typeface="Arial"/>
                <a:sym typeface="Arial"/>
              </a:rPr>
              <a:t>H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heat content, roughly</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reflecting the number and kinds of bonds </a:t>
            </a:r>
            <a:endParaRPr/>
          </a:p>
          <a:p>
            <a:pPr marL="393700" marR="0" lvl="0" indent="-1651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free energy, </a:t>
            </a:r>
            <a:r>
              <a:rPr lang="en-US" sz="2400" b="1" i="1" u="none" strike="noStrike" cap="none">
                <a:solidFill>
                  <a:schemeClr val="dk1"/>
                </a:solidFill>
                <a:latin typeface="Arial"/>
                <a:ea typeface="Arial"/>
                <a:cs typeface="Arial"/>
                <a:sym typeface="Arial"/>
              </a:rPr>
              <a:t>G, </a:t>
            </a:r>
            <a:r>
              <a:rPr lang="en-US" sz="2400" b="0" i="0" u="none" strike="noStrike" cap="none">
                <a:solidFill>
                  <a:schemeClr val="dk1"/>
                </a:solidFill>
                <a:latin typeface="Arial"/>
                <a:ea typeface="Arial"/>
                <a:cs typeface="Arial"/>
                <a:sym typeface="Arial"/>
              </a:rPr>
              <a:t>of a closed system</a:t>
            </a:r>
            <a:r>
              <a:rPr lang="en-US" sz="2400" b="1" i="1" u="none" strike="noStrike" cap="none">
                <a:solidFill>
                  <a:schemeClr val="dk1"/>
                </a:solidFill>
                <a:latin typeface="Arial"/>
                <a:ea typeface="Arial"/>
                <a:cs typeface="Arial"/>
                <a:sym typeface="Arial"/>
              </a:rPr>
              <a:t> </a:t>
            </a:r>
            <a:r>
              <a:rPr lang="en-US" sz="2400" b="0" i="1" u="none" strike="noStrike" cap="none">
                <a:solidFill>
                  <a:schemeClr val="dk1"/>
                </a:solidFill>
                <a:latin typeface="Arial"/>
                <a:ea typeface="Arial"/>
                <a:cs typeface="Arial"/>
                <a:sym typeface="Arial"/>
              </a:rPr>
              <a:t>= H – TS</a:t>
            </a:r>
            <a:r>
              <a:rPr lang="en-US" sz="2400" b="0" i="0" u="none" strike="noStrike" cap="none">
                <a:solidFill>
                  <a:schemeClr val="dk1"/>
                </a:solidFill>
                <a:latin typeface="Arial"/>
                <a:ea typeface="Arial"/>
                <a:cs typeface="Arial"/>
                <a:sym typeface="Arial"/>
              </a:rPr>
              <a:t>,</a:t>
            </a:r>
            <a:r>
              <a:rPr lang="en-US" sz="2400" b="0" i="1" u="none" strike="noStrike" cap="none">
                <a:solidFill>
                  <a:schemeClr val="dk1"/>
                </a:solidFill>
                <a:latin typeface="Arial"/>
                <a:ea typeface="Arial"/>
                <a:cs typeface="Arial"/>
                <a:sym typeface="Arial"/>
              </a:rPr>
              <a:t> </a:t>
            </a:r>
            <a:endParaRPr/>
          </a:p>
          <a:p>
            <a:pPr marL="50800" marR="0" lvl="0" indent="0" algn="l" rtl="0">
              <a:lnSpc>
                <a:spcPct val="110000"/>
              </a:lnSpc>
              <a:spcBef>
                <a:spcPts val="0"/>
              </a:spcBef>
              <a:spcAft>
                <a:spcPts val="0"/>
              </a:spcAft>
              <a:buClr>
                <a:schemeClr val="dk1"/>
              </a:buClr>
              <a:buSzPts val="2800"/>
              <a:buFont typeface="Arial"/>
              <a:buNone/>
            </a:pP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where </a:t>
            </a:r>
            <a:r>
              <a:rPr lang="en-US" sz="2400" b="0" i="1" u="none" strike="noStrike" cap="none">
                <a:solidFill>
                  <a:schemeClr val="dk1"/>
                </a:solidFill>
                <a:latin typeface="Arial"/>
                <a:ea typeface="Arial"/>
                <a:cs typeface="Arial"/>
                <a:sym typeface="Arial"/>
              </a:rPr>
              <a:t>H </a:t>
            </a:r>
            <a:r>
              <a:rPr lang="en-US" sz="2400" b="0" i="0" u="none" strike="noStrike" cap="none">
                <a:solidFill>
                  <a:schemeClr val="dk1"/>
                </a:solidFill>
                <a:latin typeface="Arial"/>
                <a:ea typeface="Arial"/>
                <a:cs typeface="Arial"/>
                <a:sym typeface="Arial"/>
              </a:rPr>
              <a:t>represents enthalpy, </a:t>
            </a:r>
            <a:r>
              <a:rPr lang="en-US" sz="2400" b="0" i="1" u="none" strike="noStrike" cap="none">
                <a:solidFill>
                  <a:schemeClr val="dk1"/>
                </a:solidFill>
                <a:latin typeface="Arial"/>
                <a:ea typeface="Arial"/>
                <a:cs typeface="Arial"/>
                <a:sym typeface="Arial"/>
              </a:rPr>
              <a:t>T </a:t>
            </a:r>
            <a:r>
              <a:rPr lang="en-US" sz="2400" b="0" i="0" u="none" strike="noStrike" cap="none">
                <a:solidFill>
                  <a:schemeClr val="dk1"/>
                </a:solidFill>
                <a:latin typeface="Arial"/>
                <a:ea typeface="Arial"/>
                <a:cs typeface="Arial"/>
                <a:sym typeface="Arial"/>
              </a:rPr>
              <a:t>represents absolute 	temperature, and </a:t>
            </a:r>
            <a:r>
              <a:rPr lang="en-US" sz="2400" b="0" i="1" u="none" strike="noStrike" cap="none">
                <a:solidFill>
                  <a:schemeClr val="dk1"/>
                </a:solidFill>
                <a:latin typeface="Arial"/>
                <a:ea typeface="Arial"/>
                <a:cs typeface="Arial"/>
                <a:sym typeface="Arial"/>
              </a:rPr>
              <a:t>S </a:t>
            </a:r>
            <a:r>
              <a:rPr lang="en-US" sz="2400" b="0" i="0" u="none" strike="noStrike" cap="none">
                <a:solidFill>
                  <a:schemeClr val="dk1"/>
                </a:solidFill>
                <a:latin typeface="Arial"/>
                <a:ea typeface="Arial"/>
                <a:cs typeface="Arial"/>
                <a:sym typeface="Arial"/>
              </a:rPr>
              <a:t>represents entropy</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3" name="Title 2">
            <a:extLst>
              <a:ext uri="{FF2B5EF4-FFF2-40B4-BE49-F238E27FC236}">
                <a16:creationId xmlns:a16="http://schemas.microsoft.com/office/drawing/2014/main" id="{7DA0E836-978E-461C-A607-58F282014622}"/>
              </a:ext>
            </a:extLst>
          </p:cNvPr>
          <p:cNvSpPr>
            <a:spLocks noGrp="1"/>
          </p:cNvSpPr>
          <p:nvPr>
            <p:ph type="title"/>
          </p:nvPr>
        </p:nvSpPr>
        <p:spPr/>
        <p:txBody>
          <a:bodyPr/>
          <a:lstStyle/>
          <a:p>
            <a:r>
              <a:rPr lang="en-US" b="1" dirty="0">
                <a:solidFill>
                  <a:srgbClr val="000000"/>
                </a:solidFill>
                <a:latin typeface="Arial"/>
                <a:ea typeface="Arial"/>
                <a:cs typeface="Arial"/>
                <a:sym typeface="Arial"/>
              </a:rPr>
              <a:t>Free-Energy </a:t>
            </a:r>
            <a:r>
              <a:rPr lang="en-US" b="1" dirty="0">
                <a:solidFill>
                  <a:schemeClr val="dk1"/>
                </a:solidFill>
                <a:latin typeface="Arial"/>
                <a:ea typeface="Arial"/>
                <a:cs typeface="Arial"/>
                <a:sym typeface="Arial"/>
              </a:rPr>
              <a:t>Change, ∆</a:t>
            </a:r>
            <a:r>
              <a:rPr lang="en-US" b="1" i="1" dirty="0">
                <a:solidFill>
                  <a:schemeClr val="dk1"/>
                </a:solidFill>
                <a:latin typeface="Arial"/>
                <a:ea typeface="Arial"/>
                <a:cs typeface="Arial"/>
                <a:sym typeface="Arial"/>
              </a:rPr>
              <a:t>G</a:t>
            </a:r>
            <a:endParaRPr lang="en-AU" dirty="0"/>
          </a:p>
        </p:txBody>
      </p:sp>
      <p:sp>
        <p:nvSpPr>
          <p:cNvPr id="936" name="Google Shape;936;p109"/>
          <p:cNvSpPr txBox="1"/>
          <p:nvPr/>
        </p:nvSpPr>
        <p:spPr>
          <a:xfrm>
            <a:off x="409575" y="1371600"/>
            <a:ext cx="832485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free-energy change, ∆</a:t>
            </a:r>
            <a:r>
              <a:rPr lang="en-US" sz="2400" b="1" i="1" u="none" strike="noStrike" cap="none" dirty="0">
                <a:solidFill>
                  <a:schemeClr val="dk1"/>
                </a:solidFill>
                <a:latin typeface="Arial"/>
                <a:ea typeface="Arial"/>
                <a:cs typeface="Arial"/>
                <a:sym typeface="Arial"/>
              </a:rPr>
              <a:t>G </a:t>
            </a:r>
            <a:r>
              <a:rPr lang="en-US" sz="2400" b="0" i="0" u="none" strike="noStrike" cap="none" dirty="0">
                <a:solidFill>
                  <a:schemeClr val="dk1"/>
                </a:solidFill>
                <a:latin typeface="Arial"/>
                <a:ea typeface="Arial"/>
                <a:cs typeface="Arial"/>
                <a:sym typeface="Arial"/>
              </a:rPr>
              <a:t>=</a:t>
            </a:r>
            <a:r>
              <a:rPr lang="en-US" sz="2400" b="1" i="1" u="none" strike="noStrike" cap="none" dirty="0">
                <a:solidFill>
                  <a:schemeClr val="dk1"/>
                </a:solidFill>
                <a:latin typeface="Arial"/>
                <a:ea typeface="Arial"/>
                <a:cs typeface="Arial"/>
                <a:sym typeface="Arial"/>
              </a:rPr>
              <a:t> </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H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1" u="none" strike="noStrike" cap="none" dirty="0">
                <a:solidFill>
                  <a:schemeClr val="dk1"/>
                </a:solidFill>
                <a:latin typeface="Arial"/>
                <a:ea typeface="Arial"/>
                <a:cs typeface="Arial"/>
                <a:sym typeface="Arial"/>
              </a:rPr>
              <a:t>T</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S </a:t>
            </a:r>
            <a:endParaRPr dirty="0"/>
          </a:p>
          <a:p>
            <a:pPr marL="508000" marR="0" lvl="1" indent="0" algn="l" rtl="0">
              <a:lnSpc>
                <a:spcPct val="110000"/>
              </a:lnSpc>
              <a:spcBef>
                <a:spcPts val="0"/>
              </a:spcBef>
              <a:spcAft>
                <a:spcPts val="0"/>
              </a:spcAft>
              <a:buClr>
                <a:schemeClr val="dk1"/>
              </a:buClr>
              <a:buSzPts val="2800"/>
              <a:buFont typeface="Arial"/>
              <a:buNone/>
            </a:pPr>
            <a:r>
              <a:rPr lang="en-US" sz="2400" b="0" i="1"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where</a:t>
            </a:r>
            <a:r>
              <a:rPr lang="en-US" sz="2400" b="1" i="0" u="none" strike="noStrike" cap="none" dirty="0">
                <a:solidFill>
                  <a:schemeClr val="dk1"/>
                </a:solidFill>
                <a:latin typeface="Arial"/>
                <a:ea typeface="Arial"/>
                <a:cs typeface="Arial"/>
                <a:sym typeface="Arial"/>
              </a:rPr>
              <a:t> ∆</a:t>
            </a:r>
            <a:r>
              <a:rPr lang="en-US" sz="2400" b="0" i="1" u="none" strike="noStrike" cap="none" dirty="0">
                <a:solidFill>
                  <a:schemeClr val="dk1"/>
                </a:solidFill>
                <a:latin typeface="Arial"/>
                <a:ea typeface="Arial"/>
                <a:cs typeface="Arial"/>
                <a:sym typeface="Arial"/>
              </a:rPr>
              <a:t>H </a:t>
            </a:r>
            <a:r>
              <a:rPr lang="en-US" sz="2400" b="0" i="0" u="none" strike="noStrike" cap="none" dirty="0">
                <a:solidFill>
                  <a:schemeClr val="dk1"/>
                </a:solidFill>
                <a:latin typeface="Arial"/>
                <a:ea typeface="Arial"/>
                <a:cs typeface="Arial"/>
                <a:sym typeface="Arial"/>
              </a:rPr>
              <a:t>is negative for a reaction that releases 	heat, and </a:t>
            </a:r>
            <a:r>
              <a:rPr lang="en-US" sz="2400" b="1" i="0" u="none" strike="noStrike" cap="none" dirty="0">
                <a:solidFill>
                  <a:schemeClr val="dk1"/>
                </a:solidFill>
                <a:latin typeface="Arial"/>
                <a:ea typeface="Arial"/>
                <a:cs typeface="Arial"/>
                <a:sym typeface="Arial"/>
              </a:rPr>
              <a:t>∆</a:t>
            </a:r>
            <a:r>
              <a:rPr lang="en-US" sz="2400" b="0" i="1" u="none" strike="noStrike" cap="none" dirty="0">
                <a:solidFill>
                  <a:schemeClr val="dk1"/>
                </a:solidFill>
                <a:latin typeface="Arial"/>
                <a:ea typeface="Arial"/>
                <a:cs typeface="Arial"/>
                <a:sym typeface="Arial"/>
              </a:rPr>
              <a:t>S </a:t>
            </a:r>
            <a:r>
              <a:rPr lang="en-US" sz="2400" b="0" i="0" u="none" strike="noStrike" cap="none" dirty="0">
                <a:solidFill>
                  <a:schemeClr val="dk1"/>
                </a:solidFill>
                <a:latin typeface="Arial"/>
                <a:ea typeface="Arial"/>
                <a:cs typeface="Arial"/>
                <a:sym typeface="Arial"/>
              </a:rPr>
              <a:t>is positive for a reaction that increases 	the system’s randomness</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spontaneous reactions occur when ∆</a:t>
            </a:r>
            <a:r>
              <a:rPr lang="en-US" sz="2400" b="0" i="1" u="none" strike="noStrike" cap="none" dirty="0">
                <a:solidFill>
                  <a:schemeClr val="dk1"/>
                </a:solidFill>
                <a:latin typeface="Arial"/>
                <a:ea typeface="Arial"/>
                <a:cs typeface="Arial"/>
                <a:sym typeface="Arial"/>
              </a:rPr>
              <a:t>G</a:t>
            </a:r>
            <a:r>
              <a:rPr lang="en-US" sz="2400" b="0" i="0" u="none" strike="noStrike" cap="none" dirty="0">
                <a:solidFill>
                  <a:schemeClr val="dk1"/>
                </a:solidFill>
                <a:latin typeface="Arial"/>
                <a:ea typeface="Arial"/>
                <a:cs typeface="Arial"/>
                <a:sym typeface="Arial"/>
              </a:rPr>
              <a:t> is negative</a:t>
            </a: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3" name="Title 2">
            <a:extLst>
              <a:ext uri="{FF2B5EF4-FFF2-40B4-BE49-F238E27FC236}">
                <a16:creationId xmlns:a16="http://schemas.microsoft.com/office/drawing/2014/main" id="{DF74FCE0-01C7-4C67-8BC2-807F3FD8DB6A}"/>
              </a:ext>
            </a:extLst>
          </p:cNvPr>
          <p:cNvSpPr>
            <a:spLocks noGrp="1"/>
          </p:cNvSpPr>
          <p:nvPr>
            <p:ph type="title"/>
          </p:nvPr>
        </p:nvSpPr>
        <p:spPr/>
        <p:txBody>
          <a:bodyPr/>
          <a:lstStyle/>
          <a:p>
            <a:r>
              <a:rPr lang="en-US" b="1" dirty="0">
                <a:solidFill>
                  <a:srgbClr val="000000"/>
                </a:solidFill>
                <a:latin typeface="Arial"/>
                <a:ea typeface="Arial"/>
                <a:cs typeface="Arial"/>
                <a:sym typeface="Arial"/>
              </a:rPr>
              <a:t>Coupling Reactions</a:t>
            </a:r>
            <a:endParaRPr lang="en-AU" dirty="0"/>
          </a:p>
        </p:txBody>
      </p:sp>
      <p:sp>
        <p:nvSpPr>
          <p:cNvPr id="943" name="Google Shape;943;p110"/>
          <p:cNvSpPr txBox="1"/>
          <p:nvPr/>
        </p:nvSpPr>
        <p:spPr>
          <a:xfrm>
            <a:off x="409575" y="1371599"/>
            <a:ext cx="3371850" cy="4641273"/>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energy-requiring (</a:t>
            </a:r>
            <a:r>
              <a:rPr lang="en-US" sz="2400" b="1" i="0" u="none" strike="noStrike" cap="none" dirty="0">
                <a:solidFill>
                  <a:schemeClr val="dk1"/>
                </a:solidFill>
                <a:latin typeface="Arial"/>
                <a:ea typeface="Arial"/>
                <a:cs typeface="Arial"/>
                <a:sym typeface="Arial"/>
              </a:rPr>
              <a:t>endergonic</a:t>
            </a:r>
            <a:r>
              <a:rPr lang="en-US" sz="2400" b="0" i="0" u="none" strike="noStrike" cap="none" dirty="0">
                <a:solidFill>
                  <a:schemeClr val="dk1"/>
                </a:solidFill>
                <a:latin typeface="Arial"/>
                <a:ea typeface="Arial"/>
                <a:cs typeface="Arial"/>
                <a:sym typeface="Arial"/>
              </a:rPr>
              <a:t>) reactions are often coupled to reactions that release free energy (</a:t>
            </a:r>
            <a:r>
              <a:rPr lang="en-US" sz="2400" b="1" i="0" u="none" strike="noStrike" cap="none" dirty="0">
                <a:solidFill>
                  <a:schemeClr val="dk1"/>
                </a:solidFill>
                <a:latin typeface="Arial"/>
                <a:ea typeface="Arial"/>
                <a:cs typeface="Arial"/>
                <a:sym typeface="Arial"/>
              </a:rPr>
              <a:t>exergonic</a:t>
            </a:r>
            <a:r>
              <a:rPr lang="en-US" sz="2400" b="0" i="0" u="none" strike="noStrike" cap="none" dirty="0">
                <a:solidFill>
                  <a:schemeClr val="dk1"/>
                </a:solidFill>
                <a:latin typeface="Arial"/>
                <a:ea typeface="Arial"/>
                <a:cs typeface="Arial"/>
                <a:sym typeface="Arial"/>
              </a:rPr>
              <a:t>)</a:t>
            </a:r>
            <a:endParaRPr dirty="0"/>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the breakage of </a:t>
            </a:r>
            <a:r>
              <a:rPr lang="en-US" sz="2400" b="0" i="0" u="none" strike="noStrike" cap="none" dirty="0" err="1">
                <a:solidFill>
                  <a:schemeClr val="dk1"/>
                </a:solidFill>
                <a:latin typeface="Arial"/>
                <a:ea typeface="Arial"/>
                <a:cs typeface="Arial"/>
                <a:sym typeface="Arial"/>
              </a:rPr>
              <a:t>phosphoanhydride</a:t>
            </a:r>
            <a:r>
              <a:rPr lang="en-US" sz="2400" b="0" i="0" u="none" strike="noStrike" cap="none" dirty="0">
                <a:solidFill>
                  <a:schemeClr val="dk1"/>
                </a:solidFill>
                <a:latin typeface="Arial"/>
                <a:ea typeface="Arial"/>
                <a:cs typeface="Arial"/>
                <a:sym typeface="Arial"/>
              </a:rPr>
              <a:t> bonds in ATP is highly exergonic</a:t>
            </a:r>
            <a:endParaRPr dirty="0"/>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0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Arial"/>
              <a:buNone/>
            </a:pPr>
            <a:r>
              <a:rPr lang="en-US" sz="2400" b="1" i="1" u="none" strike="noStrike" cap="none" dirty="0">
                <a:solidFill>
                  <a:schemeClr val="dk1"/>
                </a:solidFill>
                <a:latin typeface="Arial"/>
                <a:ea typeface="Arial"/>
                <a:cs typeface="Arial"/>
                <a:sym typeface="Arial"/>
              </a:rPr>
              <a:t>  </a:t>
            </a:r>
            <a:endParaRPr sz="2400" b="1"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1" i="0" u="none" strike="noStrike" cap="none" dirty="0">
              <a:solidFill>
                <a:schemeClr val="dk1"/>
              </a:solidFill>
              <a:latin typeface="Arial"/>
              <a:ea typeface="Arial"/>
              <a:cs typeface="Arial"/>
              <a:sym typeface="Arial"/>
            </a:endParaRPr>
          </a:p>
        </p:txBody>
      </p:sp>
      <p:pic>
        <p:nvPicPr>
          <p:cNvPr id="944" name="Google Shape;944;p110" descr="A figure shows how A T P can be broken down to A D P and then to A M P."/>
          <p:cNvPicPr preferRelativeResize="0"/>
          <p:nvPr/>
        </p:nvPicPr>
        <p:blipFill rotWithShape="1">
          <a:blip r:embed="rId3">
            <a:alphaModFix/>
          </a:blip>
          <a:srcRect/>
          <a:stretch/>
        </p:blipFill>
        <p:spPr>
          <a:xfrm>
            <a:off x="4084782" y="1304347"/>
            <a:ext cx="4848225" cy="47085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3" name="Title 2">
            <a:extLst>
              <a:ext uri="{FF2B5EF4-FFF2-40B4-BE49-F238E27FC236}">
                <a16:creationId xmlns:a16="http://schemas.microsoft.com/office/drawing/2014/main" id="{34F5D669-4C34-4C23-90DC-C91B926C3B4F}"/>
              </a:ext>
            </a:extLst>
          </p:cNvPr>
          <p:cNvSpPr>
            <a:spLocks noGrp="1"/>
          </p:cNvSpPr>
          <p:nvPr>
            <p:ph type="title"/>
          </p:nvPr>
        </p:nvSpPr>
        <p:spPr>
          <a:xfrm>
            <a:off x="0" y="152400"/>
            <a:ext cx="9144000" cy="1316182"/>
          </a:xfrm>
        </p:spPr>
        <p:txBody>
          <a:bodyPr/>
          <a:lstStyle/>
          <a:p>
            <a:r>
              <a:rPr lang="en-US" b="1" dirty="0">
                <a:solidFill>
                  <a:srgbClr val="4E4CB4"/>
                </a:solidFill>
                <a:latin typeface="Arial"/>
                <a:ea typeface="Arial"/>
                <a:cs typeface="Arial"/>
                <a:sym typeface="Arial"/>
              </a:rPr>
              <a:t>Energy Coupling Links Reactions in Biology</a:t>
            </a:r>
            <a:endParaRPr lang="en-AU" dirty="0">
              <a:solidFill>
                <a:srgbClr val="4E4CB4"/>
              </a:solidFill>
            </a:endParaRPr>
          </a:p>
        </p:txBody>
      </p:sp>
      <p:sp>
        <p:nvSpPr>
          <p:cNvPr id="951" name="Google Shape;951;p111"/>
          <p:cNvSpPr txBox="1"/>
          <p:nvPr/>
        </p:nvSpPr>
        <p:spPr>
          <a:xfrm>
            <a:off x="225425" y="1676399"/>
            <a:ext cx="4651375" cy="4502727"/>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free-energy change, ∆</a:t>
            </a:r>
            <a:r>
              <a:rPr lang="en-US" sz="2400" b="1" i="1" u="none" strike="noStrike" cap="none">
                <a:solidFill>
                  <a:schemeClr val="dk1"/>
                </a:solidFill>
                <a:latin typeface="Arial"/>
                <a:ea typeface="Arial"/>
                <a:cs typeface="Arial"/>
                <a:sym typeface="Arial"/>
              </a:rPr>
              <a:t>G </a:t>
            </a:r>
            <a:r>
              <a:rPr lang="en-US" sz="2400" b="0" i="0" u="none" strike="noStrike" cap="none">
                <a:solidFill>
                  <a:schemeClr val="dk1"/>
                </a:solidFill>
                <a:latin typeface="Arial"/>
                <a:ea typeface="Arial"/>
                <a:cs typeface="Arial"/>
                <a:sym typeface="Arial"/>
              </a:rPr>
              <a:t>=</a:t>
            </a:r>
            <a:r>
              <a:rPr lang="en-US" sz="2400" b="1"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amount of energy available to do work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always less than the theoretical amount of energy released </a:t>
            </a:r>
            <a:endParaRPr sz="2400" b="1"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in closed systems, chemical reactions proceed spontaneously until </a:t>
            </a:r>
            <a:r>
              <a:rPr lang="en-US" sz="2400" b="1" i="0" u="none" strike="noStrike" cap="none">
                <a:solidFill>
                  <a:schemeClr val="dk1"/>
                </a:solidFill>
                <a:latin typeface="Arial"/>
                <a:ea typeface="Arial"/>
                <a:cs typeface="Arial"/>
                <a:sym typeface="Arial"/>
              </a:rPr>
              <a:t>equilibrium </a:t>
            </a:r>
            <a:r>
              <a:rPr lang="en-US" sz="2400" b="0" i="0" u="none" strike="noStrike" cap="none">
                <a:solidFill>
                  <a:schemeClr val="dk1"/>
                </a:solidFill>
                <a:latin typeface="Arial"/>
                <a:ea typeface="Arial"/>
                <a:cs typeface="Arial"/>
                <a:sym typeface="Arial"/>
              </a:rPr>
              <a:t>is reached </a:t>
            </a:r>
            <a:endParaRPr/>
          </a:p>
          <a:p>
            <a:pPr marL="50800" marR="0" lvl="0" indent="0" algn="l" rtl="0">
              <a:lnSpc>
                <a:spcPct val="110000"/>
              </a:lnSpc>
              <a:spcBef>
                <a:spcPts val="0"/>
              </a:spcBef>
              <a:spcAft>
                <a:spcPts val="0"/>
              </a:spcAft>
              <a:buClr>
                <a:schemeClr val="dk1"/>
              </a:buClr>
              <a:buSzPts val="2800"/>
              <a:buFont typeface="Calibri"/>
              <a:buNone/>
            </a:pPr>
            <a:endParaRPr sz="2400" b="1" i="0" u="none" strike="noStrike" cap="none">
              <a:solidFill>
                <a:schemeClr val="dk1"/>
              </a:solidFill>
              <a:latin typeface="Calibri"/>
              <a:ea typeface="Calibri"/>
              <a:cs typeface="Calibri"/>
              <a:sym typeface="Calibri"/>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952" name="Google Shape;952;p111" descr="A two-part figure, a and b, compares mechanical and chemical examples of energy coupling with part a showing a mechanical example of a square being moved up and down a slope and part b showing a chemical example as graphs of three reactions."/>
          <p:cNvPicPr preferRelativeResize="0"/>
          <p:nvPr/>
        </p:nvPicPr>
        <p:blipFill rotWithShape="1">
          <a:blip r:embed="rId3">
            <a:alphaModFix/>
          </a:blip>
          <a:srcRect/>
          <a:stretch/>
        </p:blipFill>
        <p:spPr>
          <a:xfrm>
            <a:off x="5102225" y="1638300"/>
            <a:ext cx="3433763" cy="4962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FB0DC"/>
              </a:buClr>
              <a:buSzPts val="4000"/>
              <a:buFont typeface="Calibri"/>
              <a:buNone/>
            </a:pPr>
            <a:r>
              <a:rPr lang="en-US" b="1" dirty="0">
                <a:solidFill>
                  <a:srgbClr val="1D6E7D"/>
                </a:solidFill>
                <a:latin typeface="Arial"/>
                <a:ea typeface="Arial"/>
                <a:cs typeface="Arial"/>
                <a:sym typeface="Arial"/>
              </a:rPr>
              <a:t>Principle 5</a:t>
            </a:r>
            <a:r>
              <a:rPr lang="en-US" sz="2000" dirty="0">
                <a:solidFill>
                  <a:srgbClr val="1D6E7D"/>
                </a:solidFill>
                <a:latin typeface="Arial"/>
                <a:ea typeface="Arial"/>
                <a:cs typeface="Arial"/>
                <a:sym typeface="Arial"/>
              </a:rPr>
              <a:t> (1 of 3)</a:t>
            </a:r>
            <a:endParaRPr sz="2000" dirty="0"/>
          </a:p>
        </p:txBody>
      </p:sp>
      <p:sp>
        <p:nvSpPr>
          <p:cNvPr id="163" name="Google Shape;163;p7"/>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Living organisms change over time by gradual evolution. </a:t>
            </a:r>
            <a:r>
              <a:rPr lang="en-US" sz="2800" b="0" i="0" u="none" strike="noStrike" cap="none" dirty="0">
                <a:solidFill>
                  <a:schemeClr val="dk1"/>
                </a:solidFill>
                <a:latin typeface="Arial"/>
                <a:ea typeface="Arial"/>
                <a:cs typeface="Arial"/>
                <a:sym typeface="Arial"/>
              </a:rPr>
              <a:t>The result of eons of evolution is an enormous diversity of life forms, fundamentally related through their shared ancestry, which can be seen at the molecular level in the similarity of gene sequences and protein structures. </a:t>
            </a:r>
            <a:endParaRPr sz="2800" b="1" i="0" u="none" strike="noStrike" cap="none" dirty="0">
              <a:solidFill>
                <a:schemeClr val="dk1"/>
              </a:solidFill>
              <a:latin typeface="Arial"/>
              <a:ea typeface="Arial"/>
              <a:cs typeface="Arial"/>
              <a:sym typeface="Arial"/>
            </a:endParaRPr>
          </a:p>
        </p:txBody>
      </p:sp>
      <p:pic>
        <p:nvPicPr>
          <p:cNvPr id="3" name="Picture 2" descr="Icon P 5&#10;">
            <a:extLst>
              <a:ext uri="{FF2B5EF4-FFF2-40B4-BE49-F238E27FC236}">
                <a16:creationId xmlns:a16="http://schemas.microsoft.com/office/drawing/2014/main" id="{670C43C8-43BD-4FAA-BCDF-D12E96E83541}"/>
              </a:ext>
            </a:extLst>
          </p:cNvPr>
          <p:cNvPicPr>
            <a:picLocks noChangeAspect="1"/>
          </p:cNvPicPr>
          <p:nvPr/>
        </p:nvPicPr>
        <p:blipFill>
          <a:blip r:embed="rId3"/>
          <a:stretch>
            <a:fillRect/>
          </a:stretch>
        </p:blipFill>
        <p:spPr>
          <a:xfrm>
            <a:off x="1839840" y="300198"/>
            <a:ext cx="975445" cy="69500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3" name="Title 2">
            <a:extLst>
              <a:ext uri="{FF2B5EF4-FFF2-40B4-BE49-F238E27FC236}">
                <a16:creationId xmlns:a16="http://schemas.microsoft.com/office/drawing/2014/main" id="{33F5FEA8-99B0-417D-A722-6981045F336B}"/>
              </a:ext>
            </a:extLst>
          </p:cNvPr>
          <p:cNvSpPr>
            <a:spLocks noGrp="1"/>
          </p:cNvSpPr>
          <p:nvPr>
            <p:ph type="title"/>
          </p:nvPr>
        </p:nvSpPr>
        <p:spPr/>
        <p:txBody>
          <a:bodyPr/>
          <a:lstStyle/>
          <a:p>
            <a:r>
              <a:rPr lang="en-US" b="1" dirty="0">
                <a:solidFill>
                  <a:srgbClr val="000000"/>
                </a:solidFill>
                <a:latin typeface="Arial"/>
                <a:ea typeface="Arial"/>
                <a:cs typeface="Arial"/>
                <a:sym typeface="Arial"/>
              </a:rPr>
              <a:t>Reaction Coordinate Diagrams</a:t>
            </a:r>
            <a:endParaRPr lang="en-AU" dirty="0"/>
          </a:p>
        </p:txBody>
      </p:sp>
      <p:sp>
        <p:nvSpPr>
          <p:cNvPr id="5" name="Text Placeholder 4">
            <a:extLst>
              <a:ext uri="{FF2B5EF4-FFF2-40B4-BE49-F238E27FC236}">
                <a16:creationId xmlns:a16="http://schemas.microsoft.com/office/drawing/2014/main" id="{B7EAF2D7-27D9-46A8-A4F1-4AEBCDB1855E}"/>
              </a:ext>
            </a:extLst>
          </p:cNvPr>
          <p:cNvSpPr>
            <a:spLocks noGrp="1"/>
          </p:cNvSpPr>
          <p:nvPr>
            <p:ph type="body" idx="2"/>
          </p:nvPr>
        </p:nvSpPr>
        <p:spPr>
          <a:xfrm>
            <a:off x="457200" y="1320800"/>
            <a:ext cx="4040188" cy="4805363"/>
          </a:xfrm>
        </p:spPr>
        <p:txBody>
          <a:bodyPr/>
          <a:lstStyle/>
          <a:p>
            <a:pPr marL="342900" lvl="0" indent="-342900">
              <a:spcBef>
                <a:spcPts val="0"/>
              </a:spcBef>
              <a:buFont typeface="Arial"/>
              <a:buChar char="•"/>
            </a:pPr>
            <a:r>
              <a:rPr lang="en-US" b="1" dirty="0">
                <a:latin typeface="Arial"/>
                <a:ea typeface="Arial"/>
                <a:cs typeface="Arial"/>
                <a:sym typeface="Arial"/>
              </a:rPr>
              <a:t>reaction coordinate diagrams </a:t>
            </a:r>
            <a:r>
              <a:rPr lang="en-US" dirty="0">
                <a:latin typeface="Arial"/>
                <a:ea typeface="Arial"/>
                <a:cs typeface="Arial"/>
                <a:sym typeface="Arial"/>
              </a:rPr>
              <a:t>= illustrates how exergonic reactions can be coupled to endergonic reactions </a:t>
            </a:r>
            <a:endParaRPr lang="en-US" b="1" dirty="0">
              <a:latin typeface="Arial"/>
              <a:ea typeface="Arial"/>
              <a:cs typeface="Arial"/>
              <a:sym typeface="Arial"/>
            </a:endParaRPr>
          </a:p>
          <a:p>
            <a:pPr marL="342900" lvl="0" indent="-342900">
              <a:spcBef>
                <a:spcPts val="600"/>
              </a:spcBef>
              <a:buFont typeface="Arial"/>
              <a:buChar char="•"/>
            </a:pPr>
            <a:r>
              <a:rPr lang="en-US" dirty="0">
                <a:latin typeface="Arial"/>
                <a:ea typeface="Arial"/>
                <a:cs typeface="Arial"/>
                <a:sym typeface="Arial"/>
              </a:rPr>
              <a:t>reaction 1: endergonic;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1</a:t>
            </a:r>
            <a:r>
              <a:rPr lang="en-US" dirty="0">
                <a:latin typeface="Arial"/>
                <a:ea typeface="Arial"/>
                <a:cs typeface="Arial"/>
                <a:sym typeface="Arial"/>
              </a:rPr>
              <a:t> is positive</a:t>
            </a:r>
            <a:endParaRPr lang="en-US" dirty="0"/>
          </a:p>
          <a:p>
            <a:pPr marL="342900" lvl="0" indent="-342900">
              <a:spcBef>
                <a:spcPts val="600"/>
              </a:spcBef>
              <a:buFont typeface="Arial"/>
              <a:buChar char="•"/>
            </a:pPr>
            <a:r>
              <a:rPr lang="en-US" dirty="0">
                <a:latin typeface="Arial"/>
                <a:ea typeface="Arial"/>
                <a:cs typeface="Arial"/>
                <a:sym typeface="Arial"/>
              </a:rPr>
              <a:t>reaction 2: exergonic;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2</a:t>
            </a:r>
            <a:r>
              <a:rPr lang="en-US" dirty="0">
                <a:latin typeface="Arial"/>
                <a:ea typeface="Arial"/>
                <a:cs typeface="Arial"/>
                <a:sym typeface="Arial"/>
              </a:rPr>
              <a:t> is negative</a:t>
            </a:r>
            <a:endParaRPr lang="en-US" dirty="0"/>
          </a:p>
          <a:p>
            <a:pPr marL="342900" lvl="0" indent="-342900">
              <a:spcBef>
                <a:spcPts val="600"/>
              </a:spcBef>
              <a:buFont typeface="Arial"/>
              <a:buChar char="•"/>
            </a:pPr>
            <a:r>
              <a:rPr lang="en-US" dirty="0">
                <a:latin typeface="Arial"/>
                <a:ea typeface="Arial"/>
                <a:cs typeface="Arial"/>
                <a:sym typeface="Arial"/>
              </a:rPr>
              <a:t>reaction 3: </a:t>
            </a:r>
            <a:r>
              <a:rPr lang="en-US" b="1" dirty="0">
                <a:latin typeface="Arial"/>
                <a:ea typeface="Arial"/>
                <a:cs typeface="Arial"/>
                <a:sym typeface="Arial"/>
              </a:rPr>
              <a:t>∆</a:t>
            </a:r>
            <a:r>
              <a:rPr lang="en-US" i="1" dirty="0">
                <a:latin typeface="Arial"/>
                <a:ea typeface="Arial"/>
                <a:cs typeface="Arial"/>
                <a:sym typeface="Arial"/>
              </a:rPr>
              <a:t>G</a:t>
            </a:r>
            <a:r>
              <a:rPr lang="en-US" baseline="-25000" dirty="0">
                <a:latin typeface="Arial"/>
                <a:ea typeface="Arial"/>
                <a:cs typeface="Arial"/>
                <a:sym typeface="Arial"/>
              </a:rPr>
              <a:t>3</a:t>
            </a:r>
            <a:r>
              <a:rPr lang="en-US" dirty="0">
                <a:latin typeface="Arial"/>
                <a:ea typeface="Arial"/>
                <a:cs typeface="Arial"/>
                <a:sym typeface="Arial"/>
              </a:rPr>
              <a:t> is negative</a:t>
            </a:r>
            <a:endParaRPr lang="en-AU" dirty="0"/>
          </a:p>
        </p:txBody>
      </p:sp>
      <p:pic>
        <p:nvPicPr>
          <p:cNvPr id="11" name="Google Shape;1051;p123" descr="Part b, at the bottom, shows a graph of three reactions. The graph plots reaction coordinate on the horizontal axis against free energy, G, on the vertical axis. No units are given. Reaction 1 is glucose plus P i yields glucose 6-phosphate and shows a horizontal dashed line across the bottom just above the horizontal axis with a curve that begins at the bottom left, curves rapidly upward to a point about halfway up the vertical axis, then curves down to form a rounded top before rapidly leveling off at a slightly lower level on the vertical axis. An arrow labeled, delta G 1 points upward from the dashed line to the flattened curve on the right side. Reaction 2 is A T P yields A D P plus P i. The curve begins at about three quarters of the height of the vertical axis, moves upward slightly, then curves downward all the way to the position where reaction 1 started before leveling off. A dashed horizontal line extends from the start of the curve. A downward arrow labeled, delta G 2 that is about double the length of the delta G 1 arrow points down from the dashed line to the end point. Reaction 3 is glucose plus A T P yields glucose 6-phosphate plus A D P. It has a similar shape to reaction 2, but begins at a slightly lower position on the vertical axis and ends at a slightly higher position on the vertical axis. A horizontal dashed line extends from its starting point and an arrow labeled, delta G 3, shorter than the arrow for delta G 2 and similar in length to the arrow for delta G 1, extends down to the end point. An equation underneath reads, delta G 3 equals delta G 1 plus delta G 2.">
            <a:extLst>
              <a:ext uri="{FF2B5EF4-FFF2-40B4-BE49-F238E27FC236}">
                <a16:creationId xmlns:a16="http://schemas.microsoft.com/office/drawing/2014/main" id="{73C90A8B-219D-4D7B-BBC7-F1FC678D6936}"/>
              </a:ext>
            </a:extLst>
          </p:cNvPr>
          <p:cNvPicPr preferRelativeResize="0"/>
          <p:nvPr/>
        </p:nvPicPr>
        <p:blipFill rotWithShape="1">
          <a:blip r:embed="rId3">
            <a:alphaModFix/>
          </a:blip>
          <a:srcRect/>
          <a:stretch/>
        </p:blipFill>
        <p:spPr>
          <a:xfrm>
            <a:off x="4646614" y="1422400"/>
            <a:ext cx="4195943" cy="347518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3" name="Title 2">
            <a:extLst>
              <a:ext uri="{FF2B5EF4-FFF2-40B4-BE49-F238E27FC236}">
                <a16:creationId xmlns:a16="http://schemas.microsoft.com/office/drawing/2014/main" id="{EE3867DA-E800-4407-A41E-591E9DE61852}"/>
              </a:ext>
            </a:extLst>
          </p:cNvPr>
          <p:cNvSpPr>
            <a:spLocks noGrp="1"/>
          </p:cNvSpPr>
          <p:nvPr>
            <p:ph type="title"/>
          </p:nvPr>
        </p:nvSpPr>
        <p:spPr/>
        <p:txBody>
          <a:bodyPr/>
          <a:lstStyle/>
          <a:p>
            <a:r>
              <a:rPr lang="en-US" b="1" dirty="0">
                <a:solidFill>
                  <a:srgbClr val="4E4CB4"/>
                </a:solidFill>
                <a:latin typeface="Arial"/>
                <a:ea typeface="Arial"/>
                <a:cs typeface="Arial"/>
                <a:sym typeface="Arial"/>
              </a:rPr>
              <a:t>Enzymes Promote Sequences of Chemical Reactions</a:t>
            </a:r>
            <a:endParaRPr lang="en-AU" dirty="0">
              <a:solidFill>
                <a:srgbClr val="4E4CB4"/>
              </a:solidFill>
            </a:endParaRPr>
          </a:p>
        </p:txBody>
      </p:sp>
      <p:sp>
        <p:nvSpPr>
          <p:cNvPr id="1059" name="Text Placeholder"/>
          <p:cNvSpPr txBox="1"/>
          <p:nvPr/>
        </p:nvSpPr>
        <p:spPr>
          <a:xfrm>
            <a:off x="300038" y="1676400"/>
            <a:ext cx="8543925" cy="8309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enzymes </a:t>
            </a:r>
            <a:r>
              <a:rPr lang="en-US" sz="2400" b="0" i="0" u="none" strike="noStrike" cap="none" dirty="0">
                <a:solidFill>
                  <a:schemeClr val="dk1"/>
                </a:solidFill>
                <a:latin typeface="Arial"/>
                <a:ea typeface="Arial"/>
                <a:cs typeface="Arial"/>
                <a:sym typeface="Arial"/>
              </a:rPr>
              <a:t>= greatly enhance reaction rates of specific chemical reactions without being consumed in the process</a:t>
            </a:r>
            <a:endParaRPr sz="2400" b="1" i="0" u="none" strike="noStrike" cap="none" dirty="0">
              <a:solidFill>
                <a:schemeClr val="dk1"/>
              </a:solidFill>
              <a:latin typeface="Arial"/>
              <a:ea typeface="Arial"/>
              <a:cs typeface="Arial"/>
              <a:sym typeface="Arial"/>
            </a:endParaRPr>
          </a:p>
        </p:txBody>
      </p:sp>
      <p:pic>
        <p:nvPicPr>
          <p:cNvPr id="1060" name="Picture" descr="A graph shows free energy changes during a chemical reaction by plotting free energy against reaction coordinate."/>
          <p:cNvPicPr preferRelativeResize="0"/>
          <p:nvPr/>
        </p:nvPicPr>
        <p:blipFill rotWithShape="1">
          <a:blip r:embed="rId3">
            <a:alphaModFix/>
          </a:blip>
          <a:srcRect/>
          <a:stretch/>
        </p:blipFill>
        <p:spPr>
          <a:xfrm>
            <a:off x="424584" y="2649062"/>
            <a:ext cx="4680816" cy="3636963"/>
          </a:xfrm>
          <a:prstGeom prst="rect">
            <a:avLst/>
          </a:prstGeom>
          <a:noFill/>
          <a:ln>
            <a:noFill/>
          </a:ln>
        </p:spPr>
      </p:pic>
      <p:sp>
        <p:nvSpPr>
          <p:cNvPr id="6" name="Text Placeholder 2">
            <a:extLst>
              <a:ext uri="{FF2B5EF4-FFF2-40B4-BE49-F238E27FC236}">
                <a16:creationId xmlns:a16="http://schemas.microsoft.com/office/drawing/2014/main" id="{A3655B08-56D6-429A-BFE6-1FDE094F97B6}"/>
              </a:ext>
            </a:extLst>
          </p:cNvPr>
          <p:cNvSpPr txBox="1">
            <a:spLocks/>
          </p:cNvSpPr>
          <p:nvPr/>
        </p:nvSpPr>
        <p:spPr>
          <a:xfrm>
            <a:off x="5105400" y="2648744"/>
            <a:ext cx="3863109" cy="34287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60363" indent="-334963">
              <a:buSzPct val="100000"/>
              <a:buFont typeface="Arial" panose="020B0604020202020204" pitchFamily="34" charset="0"/>
              <a:buChar char="•"/>
            </a:pPr>
            <a:r>
              <a:rPr lang="en-AU" sz="2400" b="1" dirty="0">
                <a:latin typeface="+mj-lt"/>
              </a:rPr>
              <a:t>transition state</a:t>
            </a:r>
            <a:r>
              <a:rPr lang="en-AU" sz="2400" dirty="0">
                <a:latin typeface="+mj-lt"/>
              </a:rPr>
              <a:t> = higher free energy than reactant or product</a:t>
            </a:r>
          </a:p>
          <a:p>
            <a:pPr marL="360363" indent="-334963">
              <a:buSzPct val="100000"/>
              <a:buFont typeface="Arial" panose="020B0604020202020204" pitchFamily="34" charset="0"/>
              <a:buChar char="•"/>
            </a:pPr>
            <a:r>
              <a:rPr lang="en-AU" sz="2400" b="1" dirty="0">
                <a:latin typeface="+mj-lt"/>
              </a:rPr>
              <a:t>activation energy, ∆</a:t>
            </a:r>
            <a:r>
              <a:rPr lang="en-AU" sz="2400" b="1" i="1" dirty="0">
                <a:latin typeface="+mj-lt"/>
              </a:rPr>
              <a:t>G</a:t>
            </a:r>
            <a:r>
              <a:rPr lang="en-AU" sz="2400" baseline="50000" dirty="0">
                <a:latin typeface="+mj-lt"/>
              </a:rPr>
              <a:t>‡ </a:t>
            </a:r>
            <a:r>
              <a:rPr lang="en-AU" sz="2400" dirty="0">
                <a:latin typeface="+mj-lt"/>
              </a:rPr>
              <a:t>= difference in energy between the reactant in its ground state and its transition state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3" name="Title 2">
            <a:extLst>
              <a:ext uri="{FF2B5EF4-FFF2-40B4-BE49-F238E27FC236}">
                <a16:creationId xmlns:a16="http://schemas.microsoft.com/office/drawing/2014/main" id="{FFA69B8A-D5E1-4A46-B94F-C8094613FCF8}"/>
              </a:ext>
            </a:extLst>
          </p:cNvPr>
          <p:cNvSpPr>
            <a:spLocks noGrp="1"/>
          </p:cNvSpPr>
          <p:nvPr>
            <p:ph type="title"/>
          </p:nvPr>
        </p:nvSpPr>
        <p:spPr/>
        <p:txBody>
          <a:bodyPr/>
          <a:lstStyle/>
          <a:p>
            <a:r>
              <a:rPr lang="en-US" b="1" dirty="0">
                <a:solidFill>
                  <a:srgbClr val="000000"/>
                </a:solidFill>
                <a:latin typeface="Arial"/>
                <a:ea typeface="Arial"/>
                <a:cs typeface="Arial"/>
                <a:sym typeface="Arial"/>
              </a:rPr>
              <a:t>Catabolism and Anabolism</a:t>
            </a:r>
            <a:endParaRPr lang="en-AU" dirty="0"/>
          </a:p>
        </p:txBody>
      </p:sp>
      <p:sp>
        <p:nvSpPr>
          <p:cNvPr id="4" name="Text Placeholder 3">
            <a:extLst>
              <a:ext uri="{FF2B5EF4-FFF2-40B4-BE49-F238E27FC236}">
                <a16:creationId xmlns:a16="http://schemas.microsoft.com/office/drawing/2014/main" id="{3E28043D-3F99-45FB-B2F2-2A710D0C0A62}"/>
              </a:ext>
            </a:extLst>
          </p:cNvPr>
          <p:cNvSpPr>
            <a:spLocks noGrp="1"/>
          </p:cNvSpPr>
          <p:nvPr>
            <p:ph type="body" idx="1"/>
          </p:nvPr>
        </p:nvSpPr>
        <p:spPr>
          <a:xfrm>
            <a:off x="203200" y="1219200"/>
            <a:ext cx="5172364" cy="4906963"/>
          </a:xfrm>
        </p:spPr>
        <p:txBody>
          <a:bodyPr/>
          <a:lstStyle/>
          <a:p>
            <a:pPr lvl="0">
              <a:lnSpc>
                <a:spcPct val="110000"/>
              </a:lnSpc>
              <a:spcBef>
                <a:spcPts val="0"/>
              </a:spcBef>
              <a:buFont typeface="Arial"/>
              <a:buChar char="•"/>
            </a:pPr>
            <a:r>
              <a:rPr lang="en-US" sz="2400" b="1" dirty="0">
                <a:latin typeface="Arial"/>
                <a:ea typeface="Arial"/>
                <a:cs typeface="Arial"/>
                <a:sym typeface="Arial"/>
              </a:rPr>
              <a:t>pathways </a:t>
            </a:r>
            <a:r>
              <a:rPr lang="en-US" sz="2400" dirty="0">
                <a:latin typeface="Arial"/>
                <a:ea typeface="Arial"/>
                <a:cs typeface="Arial"/>
                <a:sym typeface="Arial"/>
              </a:rPr>
              <a:t>= sequences of consecutive reactions in which the product of one reaction becomes the reactant in the next</a:t>
            </a:r>
            <a:endParaRPr lang="en-US" dirty="0"/>
          </a:p>
          <a:p>
            <a:pPr lvl="0">
              <a:lnSpc>
                <a:spcPct val="110000"/>
              </a:lnSpc>
              <a:spcBef>
                <a:spcPts val="600"/>
              </a:spcBef>
              <a:buFont typeface="Arial"/>
              <a:buChar char="•"/>
            </a:pPr>
            <a:r>
              <a:rPr lang="en-US" sz="2400" b="1" dirty="0">
                <a:latin typeface="Arial"/>
                <a:ea typeface="Arial"/>
                <a:cs typeface="Arial"/>
                <a:sym typeface="Arial"/>
              </a:rPr>
              <a:t>catabolism</a:t>
            </a:r>
            <a:r>
              <a:rPr lang="en-US" sz="2400" dirty="0">
                <a:latin typeface="Arial"/>
                <a:ea typeface="Arial"/>
                <a:cs typeface="Arial"/>
                <a:sym typeface="Arial"/>
              </a:rPr>
              <a:t> = degradative, free-energy-yielding reactions</a:t>
            </a:r>
            <a:endParaRPr lang="en-US" dirty="0"/>
          </a:p>
          <a:p>
            <a:pPr lvl="1" indent="-406400">
              <a:lnSpc>
                <a:spcPct val="110000"/>
              </a:lnSpc>
              <a:spcBef>
                <a:spcPts val="600"/>
              </a:spcBef>
              <a:buSzPts val="2800"/>
              <a:buFont typeface="Arial"/>
              <a:buChar char="–"/>
            </a:pPr>
            <a:r>
              <a:rPr lang="en-US" dirty="0">
                <a:latin typeface="Arial"/>
                <a:ea typeface="Arial"/>
                <a:cs typeface="Arial"/>
                <a:sym typeface="Arial"/>
              </a:rPr>
              <a:t>drives ATP synthesis</a:t>
            </a:r>
            <a:endParaRPr lang="en-US" dirty="0"/>
          </a:p>
          <a:p>
            <a:pPr lvl="1" indent="-406400">
              <a:lnSpc>
                <a:spcPct val="110000"/>
              </a:lnSpc>
              <a:spcBef>
                <a:spcPts val="600"/>
              </a:spcBef>
              <a:buSzPts val="2800"/>
              <a:buFont typeface="Arial"/>
              <a:buChar char="–"/>
            </a:pPr>
            <a:r>
              <a:rPr lang="en-US" dirty="0">
                <a:latin typeface="Arial"/>
                <a:ea typeface="Arial"/>
                <a:cs typeface="Arial"/>
                <a:sym typeface="Arial"/>
              </a:rPr>
              <a:t>produces the reduced electron carriers NAD(P)H </a:t>
            </a:r>
            <a:endParaRPr lang="en-US" dirty="0"/>
          </a:p>
          <a:p>
            <a:pPr lvl="0">
              <a:lnSpc>
                <a:spcPct val="110000"/>
              </a:lnSpc>
              <a:spcBef>
                <a:spcPts val="600"/>
              </a:spcBef>
              <a:buFont typeface="Arial"/>
              <a:buChar char="•"/>
            </a:pPr>
            <a:r>
              <a:rPr lang="en-US" sz="2400" b="1" dirty="0">
                <a:latin typeface="Arial"/>
                <a:ea typeface="Arial"/>
                <a:cs typeface="Arial"/>
                <a:sym typeface="Arial"/>
              </a:rPr>
              <a:t>anabolism</a:t>
            </a:r>
            <a:r>
              <a:rPr lang="en-US" sz="2400" dirty="0">
                <a:latin typeface="Arial"/>
                <a:ea typeface="Arial"/>
                <a:cs typeface="Arial"/>
                <a:sym typeface="Arial"/>
              </a:rPr>
              <a:t> = synthetic pathways that require the input of energy</a:t>
            </a:r>
            <a:endParaRPr lang="en-AU" dirty="0"/>
          </a:p>
        </p:txBody>
      </p:sp>
      <p:pic>
        <p:nvPicPr>
          <p:cNvPr id="9" name="Google Shape;1084;p127" descr="A diagram shows how A T P and N A D (P) H participate in metabolism during the conversion of stored nutrients to simple products and precursors that are used to produce complex molecules and do work.">
            <a:extLst>
              <a:ext uri="{FF2B5EF4-FFF2-40B4-BE49-F238E27FC236}">
                <a16:creationId xmlns:a16="http://schemas.microsoft.com/office/drawing/2014/main" id="{F4EA42D1-890C-4807-B1EE-8BD7C7D867DB}"/>
              </a:ext>
            </a:extLst>
          </p:cNvPr>
          <p:cNvPicPr preferRelativeResize="0"/>
          <p:nvPr/>
        </p:nvPicPr>
        <p:blipFill rotWithShape="1">
          <a:blip r:embed="rId3">
            <a:alphaModFix/>
          </a:blip>
          <a:srcRect/>
          <a:stretch/>
        </p:blipFill>
        <p:spPr>
          <a:xfrm>
            <a:off x="5875482" y="1344180"/>
            <a:ext cx="2520373" cy="465700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1" name="Google Shape;1091;p128" descr="Icon P 2&#10;"/>
          <p:cNvPicPr preferRelativeResize="0"/>
          <p:nvPr/>
        </p:nvPicPr>
        <p:blipFill rotWithShape="1">
          <a:blip r:embed="rId3">
            <a:alphaModFix/>
          </a:blip>
          <a:srcRect t="10910"/>
          <a:stretch/>
        </p:blipFill>
        <p:spPr>
          <a:xfrm>
            <a:off x="1620117" y="287049"/>
            <a:ext cx="1228725" cy="721302"/>
          </a:xfrm>
          <a:prstGeom prst="rect">
            <a:avLst/>
          </a:prstGeom>
          <a:noFill/>
          <a:ln>
            <a:noFill/>
          </a:ln>
        </p:spPr>
      </p:pic>
      <p:sp>
        <p:nvSpPr>
          <p:cNvPr id="3" name="Title 2">
            <a:extLst>
              <a:ext uri="{FF2B5EF4-FFF2-40B4-BE49-F238E27FC236}">
                <a16:creationId xmlns:a16="http://schemas.microsoft.com/office/drawing/2014/main" id="{6430A51F-A86D-4A81-AFE5-3EB0248BB611}"/>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2</a:t>
            </a:r>
            <a:r>
              <a:rPr lang="en-US" sz="2000" dirty="0">
                <a:solidFill>
                  <a:srgbClr val="1D6E7D"/>
                </a:solidFill>
                <a:latin typeface="Arial"/>
                <a:ea typeface="Arial"/>
                <a:cs typeface="Arial"/>
                <a:sym typeface="Arial"/>
              </a:rPr>
              <a:t> (5 of 6)</a:t>
            </a:r>
            <a:endParaRPr lang="en-AU" dirty="0"/>
          </a:p>
        </p:txBody>
      </p:sp>
      <p:sp>
        <p:nvSpPr>
          <p:cNvPr id="1092" name="Google Shape;1092;p128"/>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Cells use a relatively small set of carbon- based metabolites to create polymeric machines, supramolecular structures, and information repositories. </a:t>
            </a:r>
            <a:r>
              <a:rPr lang="en-US" sz="2800" b="0" i="0" u="none" strike="noStrike" cap="none">
                <a:solidFill>
                  <a:schemeClr val="dk1"/>
                </a:solidFill>
                <a:latin typeface="Arial"/>
                <a:ea typeface="Arial"/>
                <a:cs typeface="Arial"/>
                <a:sym typeface="Arial"/>
              </a:rPr>
              <a:t>The chemical structure of these components defines their cellular function. The collection of molecules carries out a program, the end result of which is reproduction of the program and self-perpetuation of that collection of molecules—in short, life. </a:t>
            </a:r>
            <a:endParaRPr sz="2800" b="1" i="0" u="none" strike="noStrike" cap="none">
              <a:solidFill>
                <a:schemeClr val="dk1"/>
              </a:solidFill>
              <a:latin typeface="Arial"/>
              <a:ea typeface="Arial"/>
              <a:cs typeface="Arial"/>
              <a:sym typeface="Arial"/>
            </a:endParaRPr>
          </a:p>
          <a:p>
            <a:pPr marL="114300" marR="0" lvl="0" indent="0" algn="l" rtl="0">
              <a:spcBef>
                <a:spcPts val="363"/>
              </a:spcBef>
              <a:spcAft>
                <a:spcPts val="0"/>
              </a:spcAft>
              <a:buClr>
                <a:srgbClr val="000000"/>
              </a:buClr>
              <a:buSzPts val="1800"/>
              <a:buFont typeface="Calibri"/>
              <a:buNone/>
            </a:pPr>
            <a:endParaRPr sz="3200" b="1" i="0" u="none" strike="noStrike" cap="non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3" name="Title 2">
            <a:extLst>
              <a:ext uri="{FF2B5EF4-FFF2-40B4-BE49-F238E27FC236}">
                <a16:creationId xmlns:a16="http://schemas.microsoft.com/office/drawing/2014/main" id="{C36BE4DE-3EDA-46B4-9574-8D4B2BBA3006}"/>
              </a:ext>
            </a:extLst>
          </p:cNvPr>
          <p:cNvSpPr>
            <a:spLocks noGrp="1"/>
          </p:cNvSpPr>
          <p:nvPr>
            <p:ph type="title"/>
          </p:nvPr>
        </p:nvSpPr>
        <p:spPr/>
        <p:txBody>
          <a:bodyPr/>
          <a:lstStyle/>
          <a:p>
            <a:r>
              <a:rPr lang="en-US" b="1" dirty="0">
                <a:solidFill>
                  <a:srgbClr val="000000"/>
                </a:solidFill>
                <a:latin typeface="Arial"/>
                <a:ea typeface="Arial"/>
                <a:cs typeface="Arial"/>
                <a:sym typeface="Arial"/>
              </a:rPr>
              <a:t>Metabolism</a:t>
            </a:r>
            <a:endParaRPr lang="en-AU" dirty="0"/>
          </a:p>
        </p:txBody>
      </p:sp>
      <p:sp>
        <p:nvSpPr>
          <p:cNvPr id="1099" name="Google Shape;1099;p129"/>
          <p:cNvSpPr txBox="1"/>
          <p:nvPr/>
        </p:nvSpPr>
        <p:spPr>
          <a:xfrm>
            <a:off x="114300" y="1433513"/>
            <a:ext cx="89154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metabolism </a:t>
            </a:r>
            <a:r>
              <a:rPr lang="en-US" sz="2400" b="0" i="0" u="none" strike="noStrike" cap="none">
                <a:solidFill>
                  <a:schemeClr val="dk1"/>
                </a:solidFill>
                <a:latin typeface="Arial"/>
                <a:ea typeface="Arial"/>
                <a:cs typeface="Arial"/>
                <a:sym typeface="Arial"/>
              </a:rPr>
              <a:t>= overall network of enzyme-catalyzed pathways, both catabolic and anabolic</a:t>
            </a:r>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unity of life </a:t>
            </a:r>
            <a:r>
              <a:rPr lang="en-US" sz="2400" b="0" i="0" u="none" strike="noStrike" cap="none">
                <a:solidFill>
                  <a:schemeClr val="dk1"/>
                </a:solidFill>
                <a:latin typeface="Arial"/>
                <a:ea typeface="Arial"/>
                <a:cs typeface="Arial"/>
                <a:sym typeface="Arial"/>
              </a:rPr>
              <a:t>= pathways of enzyme-catalyzed reactions that act on the main constituents of cells—proteins, fats, sugars, and nucleic acids—are nearly identical in all living organisms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5" name="Google Shape;1105;p130" descr="Icon P 3&#10;"/>
          <p:cNvPicPr preferRelativeResize="0"/>
          <p:nvPr/>
        </p:nvPicPr>
        <p:blipFill rotWithShape="1">
          <a:blip r:embed="rId3">
            <a:alphaModFix/>
          </a:blip>
          <a:srcRect/>
          <a:stretch/>
        </p:blipFill>
        <p:spPr>
          <a:xfrm>
            <a:off x="1599051" y="257175"/>
            <a:ext cx="1257300" cy="781050"/>
          </a:xfrm>
          <a:prstGeom prst="rect">
            <a:avLst/>
          </a:prstGeom>
          <a:noFill/>
          <a:ln>
            <a:noFill/>
          </a:ln>
        </p:spPr>
      </p:pic>
      <p:sp>
        <p:nvSpPr>
          <p:cNvPr id="3" name="Title 2">
            <a:extLst>
              <a:ext uri="{FF2B5EF4-FFF2-40B4-BE49-F238E27FC236}">
                <a16:creationId xmlns:a16="http://schemas.microsoft.com/office/drawing/2014/main" id="{4E806C75-7D41-4ECA-839E-8D7A642B6400}"/>
              </a:ext>
            </a:extLst>
          </p:cNvPr>
          <p:cNvSpPr>
            <a:spLocks noGrp="1"/>
          </p:cNvSpPr>
          <p:nvPr>
            <p:ph type="title"/>
          </p:nvPr>
        </p:nvSpPr>
        <p:spPr/>
        <p:txBody>
          <a:bodyPr/>
          <a:lstStyle/>
          <a:p>
            <a:r>
              <a:rPr lang="en-US" b="1" dirty="0">
                <a:solidFill>
                  <a:srgbClr val="1D6E7D"/>
                </a:solidFill>
                <a:latin typeface="Arial"/>
                <a:ea typeface="Arial"/>
                <a:cs typeface="Arial"/>
                <a:sym typeface="Arial"/>
              </a:rPr>
              <a:t>Principle 3</a:t>
            </a:r>
            <a:r>
              <a:rPr lang="en-US" sz="2000" dirty="0">
                <a:solidFill>
                  <a:srgbClr val="1D6E7D"/>
                </a:solidFill>
                <a:latin typeface="Arial"/>
                <a:ea typeface="Arial"/>
                <a:cs typeface="Arial"/>
                <a:sym typeface="Arial"/>
              </a:rPr>
              <a:t> (5 of 5)</a:t>
            </a:r>
            <a:endParaRPr lang="en-AU" dirty="0"/>
          </a:p>
        </p:txBody>
      </p:sp>
      <p:sp>
        <p:nvSpPr>
          <p:cNvPr id="1106" name="Content placeholder"/>
          <p:cNvSpPr txBox="1"/>
          <p:nvPr/>
        </p:nvSpPr>
        <p:spPr>
          <a:xfrm>
            <a:off x="685800" y="1865313"/>
            <a:ext cx="7772400" cy="4114800"/>
          </a:xfrm>
          <a:prstGeom prst="rect">
            <a:avLst/>
          </a:prstGeom>
          <a:noFill/>
          <a:ln>
            <a:noFill/>
          </a:ln>
        </p:spPr>
        <p:txBody>
          <a:bodyPr spcFirstLastPara="1" wrap="square" lIns="91425" tIns="45700" rIns="91425" bIns="45700" anchor="t" anchorCtr="0">
            <a:noAutofit/>
          </a:bodyPr>
          <a:lstStyle/>
          <a:p>
            <a:pPr marL="114300" marR="0" lvl="0" indent="0" algn="l" rtl="0">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Living organisms exist in a dynamic</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steady state, never at equilibrium with</a:t>
            </a:r>
            <a:br>
              <a:rPr lang="en-US" sz="2800" b="1" i="0" u="none" strike="noStrike" cap="none">
                <a:solidFill>
                  <a:schemeClr val="dk1"/>
                </a:solidFill>
                <a:latin typeface="Arial"/>
                <a:ea typeface="Arial"/>
                <a:cs typeface="Arial"/>
                <a:sym typeface="Arial"/>
              </a:rPr>
            </a:br>
            <a:r>
              <a:rPr lang="en-US" sz="2800" b="1" i="0" u="none" strike="noStrike" cap="none">
                <a:solidFill>
                  <a:schemeClr val="dk1"/>
                </a:solidFill>
                <a:latin typeface="Arial"/>
                <a:ea typeface="Arial"/>
                <a:cs typeface="Arial"/>
                <a:sym typeface="Arial"/>
              </a:rPr>
              <a:t>their surroundings. </a:t>
            </a:r>
            <a:r>
              <a:rPr lang="en-US" sz="2800" b="0" i="0" u="none" strike="noStrike" cap="none">
                <a:solidFill>
                  <a:schemeClr val="dk1"/>
                </a:solidFill>
                <a:latin typeface="Arial"/>
                <a:ea typeface="Arial"/>
                <a:cs typeface="Arial"/>
                <a:sym typeface="Arial"/>
              </a:rPr>
              <a:t>Following the laws of thermodynamics, living organisms extract energy from their surroundings and employ it to maintain homeostasis and do useful work. Essentially all of the energy obtained by a cell comes from the flow of electrons, driven by sunlight or by metabolic redox reactions. </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3" name="Title 2">
            <a:extLst>
              <a:ext uri="{FF2B5EF4-FFF2-40B4-BE49-F238E27FC236}">
                <a16:creationId xmlns:a16="http://schemas.microsoft.com/office/drawing/2014/main" id="{9FACD528-9AF9-4D4A-8F85-971F91F6FC5B}"/>
              </a:ext>
            </a:extLst>
          </p:cNvPr>
          <p:cNvSpPr>
            <a:spLocks noGrp="1"/>
          </p:cNvSpPr>
          <p:nvPr>
            <p:ph type="title"/>
          </p:nvPr>
        </p:nvSpPr>
        <p:spPr>
          <a:xfrm>
            <a:off x="0" y="152399"/>
            <a:ext cx="9144000" cy="1288473"/>
          </a:xfrm>
        </p:spPr>
        <p:txBody>
          <a:bodyPr/>
          <a:lstStyle/>
          <a:p>
            <a:r>
              <a:rPr lang="en-US" b="1" dirty="0">
                <a:solidFill>
                  <a:srgbClr val="4E4CB4"/>
                </a:solidFill>
                <a:latin typeface="Arial"/>
                <a:ea typeface="Arial"/>
                <a:cs typeface="Arial"/>
                <a:sym typeface="Arial"/>
              </a:rPr>
              <a:t>Metabolism Is Regulated to Achieve Balance and Economy</a:t>
            </a:r>
            <a:endParaRPr lang="en-AU" dirty="0">
              <a:solidFill>
                <a:srgbClr val="4E4CB4"/>
              </a:solidFill>
            </a:endParaRPr>
          </a:p>
        </p:txBody>
      </p:sp>
      <p:sp>
        <p:nvSpPr>
          <p:cNvPr id="1113" name="Content placeholder"/>
          <p:cNvSpPr txBox="1"/>
          <p:nvPr/>
        </p:nvSpPr>
        <p:spPr>
          <a:xfrm>
            <a:off x="379413" y="1676400"/>
            <a:ext cx="8385175" cy="83095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Arial"/>
                <a:ea typeface="Arial"/>
                <a:cs typeface="Arial"/>
                <a:sym typeface="Arial"/>
              </a:rPr>
              <a:t>feedback inhibition </a:t>
            </a:r>
            <a:r>
              <a:rPr lang="en-US" sz="2400" b="0" i="0" u="none" strike="noStrike" cap="none" dirty="0">
                <a:solidFill>
                  <a:schemeClr val="dk1"/>
                </a:solidFill>
                <a:latin typeface="Arial"/>
                <a:ea typeface="Arial"/>
                <a:cs typeface="Arial"/>
                <a:sym typeface="Arial"/>
              </a:rPr>
              <a:t>= keeps the production and utilization of each metabolic intermediate in balance </a:t>
            </a:r>
            <a:endParaRPr dirty="0"/>
          </a:p>
        </p:txBody>
      </p:sp>
      <p:pic>
        <p:nvPicPr>
          <p:cNvPr id="1114" name="Picture" descr="A reaction shows how the synthesis of isoleucine from threonine can be inhibited by the presence of isoleucine. The conversion of threonine to isoleucine requires five steps to convert A (threonine) to B, to C, to D, to E, and then to F (isoleucine). The first step is catalyzed by enzyme 1, shown above the arrow between A and B. A dotted line from F points to a red circle with a cross through it above enzyme 1."/>
          <p:cNvPicPr preferRelativeResize="0"/>
          <p:nvPr/>
        </p:nvPicPr>
        <p:blipFill rotWithShape="1">
          <a:blip r:embed="rId3">
            <a:alphaModFix/>
          </a:blip>
          <a:srcRect/>
          <a:stretch/>
        </p:blipFill>
        <p:spPr>
          <a:xfrm>
            <a:off x="1791060" y="2888356"/>
            <a:ext cx="5257800" cy="1249362"/>
          </a:xfrm>
          <a:prstGeom prst="rect">
            <a:avLst/>
          </a:prstGeom>
          <a:noFill/>
          <a:ln>
            <a:noFill/>
          </a:ln>
        </p:spPr>
      </p:pic>
      <p:sp>
        <p:nvSpPr>
          <p:cNvPr id="4" name="Rectangle 3">
            <a:extLst>
              <a:ext uri="{FF2B5EF4-FFF2-40B4-BE49-F238E27FC236}">
                <a16:creationId xmlns:a16="http://schemas.microsoft.com/office/drawing/2014/main" id="{69559FE5-6F2B-41C2-813C-79B90FA51D51}"/>
              </a:ext>
            </a:extLst>
          </p:cNvPr>
          <p:cNvSpPr/>
          <p:nvPr/>
        </p:nvSpPr>
        <p:spPr>
          <a:xfrm>
            <a:off x="379412" y="4812268"/>
            <a:ext cx="8081097" cy="1200329"/>
          </a:xfrm>
          <a:prstGeom prst="rect">
            <a:avLst/>
          </a:prstGeom>
        </p:spPr>
        <p:txBody>
          <a:bodyPr wrap="square">
            <a:spAutoFit/>
          </a:bodyPr>
          <a:lstStyle/>
          <a:p>
            <a:pPr marL="342900" lvl="0" indent="-342900">
              <a:buClr>
                <a:schemeClr val="dk1"/>
              </a:buClr>
              <a:buSzPts val="2400"/>
              <a:buFont typeface="Arial"/>
              <a:buChar char="•"/>
            </a:pPr>
            <a:r>
              <a:rPr lang="en-US" sz="2400" b="1" dirty="0">
                <a:solidFill>
                  <a:schemeClr val="dk1"/>
                </a:solidFill>
              </a:rPr>
              <a:t>systems biology </a:t>
            </a:r>
            <a:r>
              <a:rPr lang="en-US" sz="2400" dirty="0">
                <a:solidFill>
                  <a:schemeClr val="dk1"/>
                </a:solidFill>
              </a:rPr>
              <a:t>= tasked with understanding complex interactions among intermediates and pathways in quantitative terms </a:t>
            </a:r>
            <a:endParaRPr lang="en-US" sz="2400" b="1" dirty="0">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166"/>
        <p:cNvGrpSpPr/>
        <p:nvPr/>
      </p:nvGrpSpPr>
      <p:grpSpPr>
        <a:xfrm>
          <a:off x="0" y="0"/>
          <a:ext cx="0" cy="0"/>
          <a:chOff x="0" y="0"/>
          <a:chExt cx="0" cy="0"/>
        </a:xfrm>
      </p:grpSpPr>
      <p:sp>
        <p:nvSpPr>
          <p:cNvPr id="3" name="Title 2">
            <a:extLst>
              <a:ext uri="{FF2B5EF4-FFF2-40B4-BE49-F238E27FC236}">
                <a16:creationId xmlns:a16="http://schemas.microsoft.com/office/drawing/2014/main" id="{661051F6-765A-4835-BAE9-22D0A4B251A5}"/>
              </a:ext>
            </a:extLst>
          </p:cNvPr>
          <p:cNvSpPr>
            <a:spLocks noGrp="1"/>
          </p:cNvSpPr>
          <p:nvPr>
            <p:ph type="ctrTitle"/>
          </p:nvPr>
        </p:nvSpPr>
        <p:spPr/>
        <p:txBody>
          <a:bodyPr/>
          <a:lstStyle/>
          <a:p>
            <a:r>
              <a:rPr lang="en-US" b="1" dirty="0">
                <a:solidFill>
                  <a:srgbClr val="674EA7"/>
                </a:solidFill>
                <a:latin typeface="Arial"/>
                <a:ea typeface="Arial"/>
                <a:cs typeface="Arial"/>
                <a:sym typeface="Arial"/>
              </a:rPr>
              <a:t>1.4</a:t>
            </a:r>
            <a:r>
              <a:rPr lang="en-US" b="1" dirty="0">
                <a:latin typeface="Arial"/>
                <a:ea typeface="Arial"/>
                <a:cs typeface="Arial"/>
                <a:sym typeface="Arial"/>
              </a:rPr>
              <a:t>    </a:t>
            </a:r>
            <a:r>
              <a:rPr lang="en-US" b="1" dirty="0">
                <a:solidFill>
                  <a:srgbClr val="1D6E7D"/>
                </a:solidFill>
                <a:latin typeface="Arial"/>
                <a:ea typeface="Arial"/>
                <a:cs typeface="Arial"/>
                <a:sym typeface="Arial"/>
              </a:rPr>
              <a:t>Genetic Foundations</a:t>
            </a:r>
            <a:endParaRPr lang="en-AU"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3" name="Title 2">
            <a:extLst>
              <a:ext uri="{FF2B5EF4-FFF2-40B4-BE49-F238E27FC236}">
                <a16:creationId xmlns:a16="http://schemas.microsoft.com/office/drawing/2014/main" id="{E5770C10-8357-4A4B-A4B0-EB77779807A9}"/>
              </a:ext>
            </a:extLst>
          </p:cNvPr>
          <p:cNvSpPr>
            <a:spLocks noGrp="1"/>
          </p:cNvSpPr>
          <p:nvPr>
            <p:ph type="title"/>
          </p:nvPr>
        </p:nvSpPr>
        <p:spPr/>
        <p:txBody>
          <a:bodyPr/>
          <a:lstStyle/>
          <a:p>
            <a:r>
              <a:rPr lang="en-US" b="1" dirty="0">
                <a:solidFill>
                  <a:srgbClr val="000000"/>
                </a:solidFill>
                <a:latin typeface="Arial"/>
                <a:ea typeface="Arial"/>
                <a:cs typeface="Arial"/>
                <a:sym typeface="Arial"/>
              </a:rPr>
              <a:t>Genetic Information Is Encoded in DNA</a:t>
            </a:r>
            <a:endParaRPr lang="en-AU" dirty="0"/>
          </a:p>
        </p:txBody>
      </p:sp>
      <p:sp>
        <p:nvSpPr>
          <p:cNvPr id="1188" name="Google Shape;1188;p141"/>
          <p:cNvSpPr txBox="1"/>
          <p:nvPr/>
        </p:nvSpPr>
        <p:spPr>
          <a:xfrm>
            <a:off x="114300" y="1676400"/>
            <a:ext cx="52197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deoxyribonucleic acid, DNA </a:t>
            </a:r>
            <a:r>
              <a:rPr lang="en-US" sz="2400" b="0" i="0" u="none" strike="noStrike" cap="none">
                <a:solidFill>
                  <a:schemeClr val="dk1"/>
                </a:solidFill>
                <a:latin typeface="Arial"/>
                <a:ea typeface="Arial"/>
                <a:cs typeface="Arial"/>
                <a:sym typeface="Arial"/>
              </a:rPr>
              <a:t>= sequence of the monomeric subunits (deoxyribonucleotides)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encode the instructions for forming all other cellular components </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provide a template to produce identical DNA molecules</a:t>
            </a:r>
            <a:endParaRPr sz="2400" b="1"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1189" name="Google Shape;1189;p141" descr="Part b shows a micrograph of rod-shaped bacterium with complex thready material extending from all sides."/>
          <p:cNvPicPr preferRelativeResize="0"/>
          <p:nvPr/>
        </p:nvPicPr>
        <p:blipFill rotWithShape="1">
          <a:blip r:embed="rId3">
            <a:alphaModFix/>
          </a:blip>
          <a:srcRect/>
          <a:stretch/>
        </p:blipFill>
        <p:spPr>
          <a:xfrm>
            <a:off x="5638800" y="1676400"/>
            <a:ext cx="3125881" cy="457676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3" name="Title 2">
            <a:extLst>
              <a:ext uri="{FF2B5EF4-FFF2-40B4-BE49-F238E27FC236}">
                <a16:creationId xmlns:a16="http://schemas.microsoft.com/office/drawing/2014/main" id="{3CC7DDEB-821A-4931-BBD6-316972C6C9EF}"/>
              </a:ext>
            </a:extLst>
          </p:cNvPr>
          <p:cNvSpPr>
            <a:spLocks noGrp="1"/>
          </p:cNvSpPr>
          <p:nvPr>
            <p:ph type="title"/>
          </p:nvPr>
        </p:nvSpPr>
        <p:spPr>
          <a:xfrm>
            <a:off x="0" y="152399"/>
            <a:ext cx="9144000" cy="1251527"/>
          </a:xfrm>
        </p:spPr>
        <p:txBody>
          <a:bodyPr/>
          <a:lstStyle/>
          <a:p>
            <a:r>
              <a:rPr lang="en-US" b="1" dirty="0">
                <a:solidFill>
                  <a:srgbClr val="4E4CB4"/>
                </a:solidFill>
                <a:latin typeface="Arial"/>
                <a:ea typeface="Arial"/>
                <a:cs typeface="Arial"/>
                <a:sym typeface="Arial"/>
              </a:rPr>
              <a:t>Genetic Continuity Is Vested in Single DNA Molecules</a:t>
            </a:r>
            <a:endParaRPr lang="en-AU" dirty="0">
              <a:solidFill>
                <a:srgbClr val="4E4CB4"/>
              </a:solidFill>
            </a:endParaRPr>
          </a:p>
        </p:txBody>
      </p:sp>
      <p:sp>
        <p:nvSpPr>
          <p:cNvPr id="1203" name="Google Shape;1203;p143"/>
          <p:cNvSpPr txBox="1"/>
          <p:nvPr/>
        </p:nvSpPr>
        <p:spPr>
          <a:xfrm>
            <a:off x="342900" y="1817688"/>
            <a:ext cx="845820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DNA of an </a:t>
            </a:r>
            <a:r>
              <a:rPr lang="en-US" sz="2400" b="0" i="1" u="none" strike="noStrike" cap="none">
                <a:solidFill>
                  <a:schemeClr val="dk1"/>
                </a:solidFill>
                <a:latin typeface="Arial"/>
                <a:ea typeface="Arial"/>
                <a:cs typeface="Arial"/>
                <a:sym typeface="Arial"/>
              </a:rPr>
              <a:t>E. coli </a:t>
            </a:r>
            <a:r>
              <a:rPr lang="en-US" sz="2400" b="0" i="0" u="none" strike="noStrike" cap="none">
                <a:solidFill>
                  <a:schemeClr val="dk1"/>
                </a:solidFill>
                <a:latin typeface="Arial"/>
                <a:ea typeface="Arial"/>
                <a:cs typeface="Arial"/>
                <a:sym typeface="Arial"/>
              </a:rPr>
              <a:t>cell</a:t>
            </a:r>
            <a:r>
              <a:rPr lang="en-US" sz="2400" b="0" i="1"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is a </a:t>
            </a:r>
            <a:r>
              <a:rPr lang="en-US" sz="2400" b="0" i="1" u="none" strike="noStrike" cap="none">
                <a:solidFill>
                  <a:schemeClr val="dk1"/>
                </a:solidFill>
                <a:latin typeface="Arial"/>
                <a:ea typeface="Arial"/>
                <a:cs typeface="Arial"/>
                <a:sym typeface="Arial"/>
              </a:rPr>
              <a:t>single molecule </a:t>
            </a:r>
            <a:r>
              <a:rPr lang="en-US" sz="2400" b="0" i="0" u="none" strike="noStrike" cap="none">
                <a:solidFill>
                  <a:schemeClr val="dk1"/>
                </a:solidFill>
                <a:latin typeface="Arial"/>
                <a:ea typeface="Arial"/>
                <a:cs typeface="Arial"/>
                <a:sym typeface="Arial"/>
              </a:rPr>
              <a:t>containing 4.64 million nucleotide pairs</a:t>
            </a:r>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must be replicated perfectly to give rise to identical progeny by cell division</a:t>
            </a:r>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3" name="Title 2">
            <a:extLst>
              <a:ext uri="{FF2B5EF4-FFF2-40B4-BE49-F238E27FC236}">
                <a16:creationId xmlns:a16="http://schemas.microsoft.com/office/drawing/2014/main" id="{F2AD086A-2EB2-41E4-8FAC-68EF6A5437DE}"/>
              </a:ext>
            </a:extLst>
          </p:cNvPr>
          <p:cNvSpPr>
            <a:spLocks noGrp="1"/>
          </p:cNvSpPr>
          <p:nvPr>
            <p:ph type="title"/>
          </p:nvPr>
        </p:nvSpPr>
        <p:spPr/>
        <p:txBody>
          <a:bodyPr/>
          <a:lstStyle/>
          <a:p>
            <a:r>
              <a:rPr lang="en-US" b="1" dirty="0">
                <a:solidFill>
                  <a:srgbClr val="000000"/>
                </a:solidFill>
                <a:latin typeface="Arial"/>
                <a:ea typeface="Arial"/>
                <a:cs typeface="Arial"/>
                <a:sym typeface="Arial"/>
              </a:rPr>
              <a:t>What Is Biochemistry?</a:t>
            </a:r>
            <a:endParaRPr lang="en-AU" dirty="0"/>
          </a:p>
        </p:txBody>
      </p:sp>
      <p:sp>
        <p:nvSpPr>
          <p:cNvPr id="172" name="Google Shape;172;p8"/>
          <p:cNvSpPr txBox="1"/>
          <p:nvPr/>
        </p:nvSpPr>
        <p:spPr>
          <a:xfrm>
            <a:off x="263525" y="1905000"/>
            <a:ext cx="8616950" cy="41148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biochemistry </a:t>
            </a:r>
            <a:r>
              <a:rPr lang="en-US" sz="2400" b="0" i="0" u="none" strike="noStrike" cap="none" dirty="0">
                <a:solidFill>
                  <a:schemeClr val="dk1"/>
                </a:solidFill>
                <a:latin typeface="Arial"/>
                <a:ea typeface="Arial"/>
                <a:cs typeface="Arial"/>
                <a:sym typeface="Arial"/>
              </a:rPr>
              <a:t>=</a:t>
            </a:r>
            <a:r>
              <a:rPr lang="en-US" sz="2400" b="1" i="0" u="none" strike="noStrike" cap="none" dirty="0">
                <a:solidFill>
                  <a:schemeClr val="dk1"/>
                </a:solidFill>
                <a:latin typeface="Arial"/>
                <a:ea typeface="Arial"/>
                <a:cs typeface="Arial"/>
                <a:sym typeface="Arial"/>
              </a:rPr>
              <a:t> </a:t>
            </a:r>
            <a:r>
              <a:rPr lang="en-US" sz="2400" b="0" i="0" u="none" strike="noStrike" cap="none" dirty="0">
                <a:solidFill>
                  <a:schemeClr val="dk1"/>
                </a:solidFill>
                <a:latin typeface="Arial"/>
                <a:ea typeface="Arial"/>
                <a:cs typeface="Arial"/>
                <a:sym typeface="Arial"/>
              </a:rPr>
              <a:t>describes the structures, mechanisms, and chemical processes shared by all organisms</a:t>
            </a:r>
            <a:endParaRPr dirty="0"/>
          </a:p>
          <a:p>
            <a:pPr marL="508000" marR="0" lvl="1"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dirty="0">
              <a:solidFill>
                <a:schemeClr val="dk1"/>
              </a:solidFill>
              <a:latin typeface="Arial"/>
              <a:ea typeface="Arial"/>
              <a:cs typeface="Arial"/>
              <a:sym typeface="Arial"/>
            </a:endParaRPr>
          </a:p>
          <a:p>
            <a:pPr marL="508000" marR="0" lvl="1" indent="0" algn="l" rtl="0">
              <a:lnSpc>
                <a:spcPct val="110000"/>
              </a:lnSpc>
              <a:spcBef>
                <a:spcPts val="0"/>
              </a:spcBef>
              <a:spcAft>
                <a:spcPts val="0"/>
              </a:spcAft>
              <a:buClr>
                <a:schemeClr val="dk1"/>
              </a:buClr>
              <a:buSzPts val="2800"/>
              <a:buFont typeface="Calibri"/>
              <a:buNone/>
            </a:pPr>
            <a:endParaRPr sz="2800" b="1" i="0" u="none" strike="noStrike" cap="none" dirty="0">
              <a:solidFill>
                <a:schemeClr val="dk1"/>
              </a:solidFill>
              <a:latin typeface="Calibri"/>
              <a:ea typeface="Calibri"/>
              <a:cs typeface="Calibri"/>
              <a:sym typeface="Calibri"/>
            </a:endParaRPr>
          </a:p>
          <a:p>
            <a:pPr marL="0" marR="0" lvl="0" indent="0" algn="l" rtl="0">
              <a:lnSpc>
                <a:spcPct val="110000"/>
              </a:lnSpc>
              <a:spcBef>
                <a:spcPts val="560"/>
              </a:spcBef>
              <a:spcAft>
                <a:spcPts val="0"/>
              </a:spcAft>
              <a:buClr>
                <a:schemeClr val="dk1"/>
              </a:buClr>
              <a:buSzPts val="1800"/>
              <a:buFont typeface="Calibri"/>
              <a:buNone/>
            </a:pPr>
            <a:endParaRPr sz="32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3" name="Title 2">
            <a:extLst>
              <a:ext uri="{FF2B5EF4-FFF2-40B4-BE49-F238E27FC236}">
                <a16:creationId xmlns:a16="http://schemas.microsoft.com/office/drawing/2014/main" id="{C7688F15-9E95-491E-877F-887E9C29C26E}"/>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The Structure of DNA Allows Its Replication and Repair with Near-Perfect Fidelity</a:t>
            </a:r>
            <a:endParaRPr lang="en-AU" sz="3200" dirty="0">
              <a:solidFill>
                <a:srgbClr val="4E4CB4"/>
              </a:solidFill>
            </a:endParaRPr>
          </a:p>
        </p:txBody>
      </p:sp>
      <p:sp>
        <p:nvSpPr>
          <p:cNvPr id="1217" name="Google Shape;1217;p145"/>
          <p:cNvSpPr txBox="1"/>
          <p:nvPr/>
        </p:nvSpPr>
        <p:spPr>
          <a:xfrm>
            <a:off x="342900" y="1947430"/>
            <a:ext cx="5067300" cy="4114800"/>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dirty="0">
                <a:solidFill>
                  <a:schemeClr val="dk1"/>
                </a:solidFill>
                <a:latin typeface="Arial"/>
                <a:ea typeface="Arial"/>
                <a:cs typeface="Arial"/>
                <a:sym typeface="Arial"/>
              </a:rPr>
              <a:t>deoxyribonucleotides </a:t>
            </a:r>
            <a:r>
              <a:rPr lang="en-US" sz="2400" b="0" i="0" u="none" strike="noStrike" cap="none" dirty="0">
                <a:solidFill>
                  <a:schemeClr val="dk1"/>
                </a:solidFill>
                <a:latin typeface="Arial"/>
                <a:ea typeface="Arial"/>
                <a:cs typeface="Arial"/>
                <a:sym typeface="Arial"/>
              </a:rPr>
              <a:t>= monomeric subunit that make up the DNA polymer</a:t>
            </a:r>
            <a:r>
              <a:rPr lang="en-US" sz="2400" b="1"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each deoxyribonucleotide in one strand pairs specifically with a complementary deoxyribonucleotide in the opposite strand </a:t>
            </a:r>
            <a:endParaRPr dirty="0"/>
          </a:p>
          <a:p>
            <a:pPr marL="914400" marR="0" lvl="1" indent="-406400" algn="l" rtl="0">
              <a:lnSpc>
                <a:spcPct val="110000"/>
              </a:lnSpc>
              <a:spcBef>
                <a:spcPts val="0"/>
              </a:spcBef>
              <a:spcAft>
                <a:spcPts val="0"/>
              </a:spcAft>
              <a:buClr>
                <a:schemeClr val="dk1"/>
              </a:buClr>
              <a:buSzPts val="2800"/>
              <a:buFont typeface="Arial"/>
              <a:buChar char="–"/>
            </a:pPr>
            <a:r>
              <a:rPr lang="en-US" sz="2400" b="0" i="0" u="none" strike="noStrike" cap="none" dirty="0">
                <a:solidFill>
                  <a:schemeClr val="dk1"/>
                </a:solidFill>
                <a:latin typeface="Arial"/>
                <a:ea typeface="Arial"/>
                <a:cs typeface="Arial"/>
                <a:sym typeface="Arial"/>
              </a:rPr>
              <a:t>strands are held together by hydrogen bonds</a:t>
            </a:r>
            <a:endParaRPr sz="2400" b="1" i="0" u="none" strike="noStrike" cap="none" dirty="0">
              <a:solidFill>
                <a:schemeClr val="dk1"/>
              </a:solidFill>
              <a:latin typeface="Arial"/>
              <a:ea typeface="Arial"/>
              <a:cs typeface="Arial"/>
              <a:sym typeface="Arial"/>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dirty="0">
              <a:solidFill>
                <a:schemeClr val="dk1"/>
              </a:solidFill>
              <a:latin typeface="Arial"/>
              <a:ea typeface="Arial"/>
              <a:cs typeface="Arial"/>
              <a:sym typeface="Arial"/>
            </a:endParaRPr>
          </a:p>
        </p:txBody>
      </p:sp>
      <p:pic>
        <p:nvPicPr>
          <p:cNvPr id="1218" name="Google Shape;1218;p145" descr="A drawing shows complementarity in a molecule of D N A undergoing replication to produce two daughter double helices that each have one new strand and one old strand."/>
          <p:cNvPicPr preferRelativeResize="0"/>
          <p:nvPr/>
        </p:nvPicPr>
        <p:blipFill rotWithShape="1">
          <a:blip r:embed="rId3">
            <a:alphaModFix/>
          </a:blip>
          <a:srcRect/>
          <a:stretch/>
        </p:blipFill>
        <p:spPr>
          <a:xfrm>
            <a:off x="5844454" y="1859685"/>
            <a:ext cx="2341562" cy="46704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3" name="Title 2">
            <a:extLst>
              <a:ext uri="{FF2B5EF4-FFF2-40B4-BE49-F238E27FC236}">
                <a16:creationId xmlns:a16="http://schemas.microsoft.com/office/drawing/2014/main" id="{CF2D7DC6-1534-47AC-88CB-E3F22FA16C0A}"/>
              </a:ext>
            </a:extLst>
          </p:cNvPr>
          <p:cNvSpPr>
            <a:spLocks noGrp="1"/>
          </p:cNvSpPr>
          <p:nvPr>
            <p:ph type="title"/>
          </p:nvPr>
        </p:nvSpPr>
        <p:spPr/>
        <p:txBody>
          <a:bodyPr/>
          <a:lstStyle/>
          <a:p>
            <a:r>
              <a:rPr lang="en-US" sz="3200" b="1" dirty="0">
                <a:solidFill>
                  <a:srgbClr val="4E4CB4"/>
                </a:solidFill>
                <a:latin typeface="Arial"/>
                <a:ea typeface="Arial"/>
                <a:cs typeface="Arial"/>
                <a:sym typeface="Arial"/>
              </a:rPr>
              <a:t>The Linear Sequence in DNA Encodes Proteins with Three-Dimensional Structures</a:t>
            </a:r>
            <a:endParaRPr lang="en-AU" sz="3200" dirty="0">
              <a:solidFill>
                <a:srgbClr val="4E4CB4"/>
              </a:solidFill>
            </a:endParaRPr>
          </a:p>
        </p:txBody>
      </p:sp>
      <p:sp>
        <p:nvSpPr>
          <p:cNvPr id="1248" name="Google Shape;1248;p149"/>
          <p:cNvSpPr txBox="1"/>
          <p:nvPr/>
        </p:nvSpPr>
        <p:spPr>
          <a:xfrm>
            <a:off x="406400" y="2209800"/>
            <a:ext cx="3771900" cy="2460625"/>
          </a:xfrm>
          <a:prstGeom prst="rect">
            <a:avLst/>
          </a:prstGeom>
          <a:noFill/>
          <a:ln>
            <a:noFill/>
          </a:ln>
        </p:spPr>
        <p:txBody>
          <a:bodyPr spcFirstLastPara="1" wrap="square" lIns="91425" tIns="45700" rIns="91425" bIns="45700" anchor="t" anchorCtr="0">
            <a:noAutofit/>
          </a:bodyPr>
          <a:lstStyle/>
          <a:p>
            <a:pPr marL="393700" marR="0" lvl="0" indent="-342900" algn="l" rtl="0">
              <a:lnSpc>
                <a:spcPct val="110000"/>
              </a:lnSpc>
              <a:spcBef>
                <a:spcPts val="0"/>
              </a:spcBef>
              <a:spcAft>
                <a:spcPts val="0"/>
              </a:spcAft>
              <a:buClr>
                <a:schemeClr val="dk1"/>
              </a:buClr>
              <a:buSzPts val="2800"/>
              <a:buFont typeface="Arial"/>
              <a:buChar char="•"/>
            </a:pPr>
            <a:r>
              <a:rPr lang="en-US" sz="2400" b="1" i="0" u="none" strike="noStrike" cap="none">
                <a:solidFill>
                  <a:schemeClr val="dk1"/>
                </a:solidFill>
                <a:latin typeface="Arial"/>
                <a:ea typeface="Arial"/>
                <a:cs typeface="Arial"/>
                <a:sym typeface="Arial"/>
              </a:rPr>
              <a:t>native conformation </a:t>
            </a:r>
            <a:r>
              <a:rPr lang="en-US" sz="2400" b="0" i="0" u="none" strike="noStrike" cap="none">
                <a:solidFill>
                  <a:schemeClr val="dk1"/>
                </a:solidFill>
                <a:latin typeface="Arial"/>
                <a:ea typeface="Arial"/>
                <a:cs typeface="Arial"/>
                <a:sym typeface="Arial"/>
              </a:rPr>
              <a:t>= precise three-dimensional structure of a protein</a:t>
            </a:r>
            <a:endParaRPr/>
          </a:p>
          <a:p>
            <a:pPr marL="850900" marR="0" lvl="1" indent="-342900" algn="l" rtl="0">
              <a:lnSpc>
                <a:spcPct val="110000"/>
              </a:lnSpc>
              <a:spcBef>
                <a:spcPts val="0"/>
              </a:spcBef>
              <a:spcAft>
                <a:spcPts val="0"/>
              </a:spcAft>
              <a:buClr>
                <a:schemeClr val="dk1"/>
              </a:buClr>
              <a:buSzPts val="2800"/>
              <a:buFont typeface="Arial"/>
              <a:buChar char="–"/>
            </a:pPr>
            <a:r>
              <a:rPr lang="en-US" sz="2400" b="0" i="0" u="none" strike="noStrike" cap="none">
                <a:solidFill>
                  <a:schemeClr val="dk1"/>
                </a:solidFill>
                <a:latin typeface="Arial"/>
                <a:ea typeface="Arial"/>
                <a:cs typeface="Arial"/>
                <a:sym typeface="Arial"/>
              </a:rPr>
              <a:t>crucial to protein function</a:t>
            </a:r>
            <a:endParaRPr/>
          </a:p>
          <a:p>
            <a:pPr marL="914400" marR="0" lvl="1"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457200" marR="0" lvl="0" indent="-22860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a:p>
            <a:pPr marL="50800" marR="0" lvl="0" indent="0" algn="l" rtl="0">
              <a:lnSpc>
                <a:spcPct val="110000"/>
              </a:lnSpc>
              <a:spcBef>
                <a:spcPts val="0"/>
              </a:spcBef>
              <a:spcAft>
                <a:spcPts val="0"/>
              </a:spcAft>
              <a:buClr>
                <a:schemeClr val="dk1"/>
              </a:buClr>
              <a:buSzPts val="2800"/>
              <a:buFont typeface="Calibri"/>
              <a:buNone/>
            </a:pPr>
            <a:endParaRPr sz="2400" b="0" i="0" u="none" strike="noStrike" cap="none">
              <a:solidFill>
                <a:schemeClr val="dk1"/>
              </a:solidFill>
              <a:latin typeface="Arial"/>
              <a:ea typeface="Arial"/>
              <a:cs typeface="Arial"/>
              <a:sym typeface="Arial"/>
            </a:endParaRPr>
          </a:p>
        </p:txBody>
      </p:sp>
      <p:pic>
        <p:nvPicPr>
          <p:cNvPr id="1249" name="Google Shape;1249;p149" descr="A horizontal double helix consisting of two intertwined ribbons labeled, D N A has a highlighted region in the center labeled hexokinase gene. An arrow labeled, transcription of D N A into complementary R N A points down to a single ribbon-like strand labeled, messenger R N A. An arrow labeled translation of R N A on ribosome to polypeptide chain points down to a longer, string-like strand that is irregularly bent and curved. An arrow labeled folding of polypeptide chain into native structure of hexokinase points down to an irregular structure with many complex folds and bumps labeled catalytically active hexokinase. A string resembling the polypeptide chain from the previous step is shown folded within it. A half-circle opening on the right side contains a curved arrow. The arrow shows that A T P plus glucose enters and A D P plus glucose 6-phosphate leaves."/>
          <p:cNvPicPr preferRelativeResize="0"/>
          <p:nvPr/>
        </p:nvPicPr>
        <p:blipFill rotWithShape="1">
          <a:blip r:embed="rId3">
            <a:alphaModFix/>
          </a:blip>
          <a:srcRect/>
          <a:stretch/>
        </p:blipFill>
        <p:spPr>
          <a:xfrm>
            <a:off x="4586288" y="2060575"/>
            <a:ext cx="3575050" cy="434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Shape 177"/>
        <p:cNvGrpSpPr/>
        <p:nvPr/>
      </p:nvGrpSpPr>
      <p:grpSpPr>
        <a:xfrm>
          <a:off x="0" y="0"/>
          <a:ext cx="0" cy="0"/>
          <a:chOff x="0" y="0"/>
          <a:chExt cx="0" cy="0"/>
        </a:xfrm>
      </p:grpSpPr>
      <p:sp>
        <p:nvSpPr>
          <p:cNvPr id="3" name="Title 2">
            <a:extLst>
              <a:ext uri="{FF2B5EF4-FFF2-40B4-BE49-F238E27FC236}">
                <a16:creationId xmlns:a16="http://schemas.microsoft.com/office/drawing/2014/main" id="{B3B15036-1BE6-45BD-99B5-4E599B55EC78}"/>
              </a:ext>
            </a:extLst>
          </p:cNvPr>
          <p:cNvSpPr>
            <a:spLocks noGrp="1"/>
          </p:cNvSpPr>
          <p:nvPr>
            <p:ph type="ctrTitle"/>
          </p:nvPr>
        </p:nvSpPr>
        <p:spPr/>
        <p:txBody>
          <a:bodyPr/>
          <a:lstStyle/>
          <a:p>
            <a:r>
              <a:rPr lang="en-US" b="1" dirty="0">
                <a:solidFill>
                  <a:srgbClr val="674EA7"/>
                </a:solidFill>
                <a:latin typeface="Arial"/>
                <a:ea typeface="Arial"/>
                <a:cs typeface="Arial"/>
                <a:sym typeface="Arial"/>
              </a:rPr>
              <a:t>1.1</a:t>
            </a:r>
            <a:r>
              <a:rPr lang="en-US" b="1" dirty="0">
                <a:latin typeface="Arial"/>
                <a:ea typeface="Arial"/>
                <a:cs typeface="Arial"/>
                <a:sym typeface="Arial"/>
              </a:rPr>
              <a:t>    </a:t>
            </a:r>
            <a:r>
              <a:rPr lang="en-US" b="1" dirty="0">
                <a:solidFill>
                  <a:srgbClr val="1D6E7D"/>
                </a:solidFill>
                <a:latin typeface="Arial"/>
                <a:ea typeface="Arial"/>
                <a:cs typeface="Arial"/>
                <a:sym typeface="Arial"/>
              </a:rPr>
              <a:t>Cellular Foundations</a:t>
            </a:r>
            <a:endParaRPr lang="en-AU"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3183</Words>
  <Application>Microsoft Office PowerPoint</Application>
  <PresentationFormat>On-screen Show (4:3)</PresentationFormat>
  <Paragraphs>501</Paragraphs>
  <Slides>81</Slides>
  <Notes>80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Times</vt:lpstr>
      <vt:lpstr>Default Design</vt:lpstr>
      <vt:lpstr>1 The Foundations of Biochemistry</vt:lpstr>
      <vt:lpstr>Life Arose on Earth around 4 Billion Years Ago</vt:lpstr>
      <vt:lpstr>Principle 1 (1 of 2)</vt:lpstr>
      <vt:lpstr>Principle 2 (1 of 6)</vt:lpstr>
      <vt:lpstr>Principle 3 (1 of 5)</vt:lpstr>
      <vt:lpstr>Principle 4 (1 of 5)</vt:lpstr>
      <vt:lpstr>Principle 5 (1 of 3)</vt:lpstr>
      <vt:lpstr>What Is Biochemistry?</vt:lpstr>
      <vt:lpstr>1.1    Cellular Foundations</vt:lpstr>
      <vt:lpstr>Principle 1 (2 of 2)</vt:lpstr>
      <vt:lpstr>Cells Are the Structural and Functional Units of All Living Organisms</vt:lpstr>
      <vt:lpstr>The Plasma Membrane</vt:lpstr>
      <vt:lpstr>Cytoplasm Contains Cytosol and Suspended Particles</vt:lpstr>
      <vt:lpstr>The Nucleoid or Nucleus of a Cell Stores the Genome</vt:lpstr>
      <vt:lpstr>Cellular Dimensions Are Limited by Diffusion</vt:lpstr>
      <vt:lpstr>Organisms Belong to Three Distinct Domains of Life</vt:lpstr>
      <vt:lpstr>Archaea and Bacteria Subgroups Are Distinguished by Their Habitats</vt:lpstr>
      <vt:lpstr>Principle 3 (2 of 5)</vt:lpstr>
      <vt:lpstr>Organisms Differ Widely in Their Sources of Energy and Biosynthetic Precursors</vt:lpstr>
      <vt:lpstr>Classifying Organisms According to Their Source of Energy</vt:lpstr>
      <vt:lpstr>Bacteria and Archaeal Cells Share Common Features but Differ in Important Ways</vt:lpstr>
      <vt:lpstr>Bacterial and Archaeal Cell Envelopes</vt:lpstr>
      <vt:lpstr>Principle 2 (2 of 6)</vt:lpstr>
      <vt:lpstr>The E. coli Cytoplasm</vt:lpstr>
      <vt:lpstr>Eukaryotic Cells Have a Variety of Membranous Organelles, Which Can Be Isolated for Study</vt:lpstr>
      <vt:lpstr>Eukaryotic Cell Structure</vt:lpstr>
      <vt:lpstr>The Cytoplasm Is Organized by the Cytoskeleton and Is Highly Dynamic</vt:lpstr>
      <vt:lpstr>Cytoskeletal Filaments</vt:lpstr>
      <vt:lpstr>The Structural Organization of the Cytoplasm</vt:lpstr>
      <vt:lpstr>Cells Build Supramolecular Structures</vt:lpstr>
      <vt:lpstr>In Vitro Studies May Overlook Important Interactions among Molecules</vt:lpstr>
      <vt:lpstr>1.2    Chemical Foundations</vt:lpstr>
      <vt:lpstr>Elements Essential to Animal Life and Health</vt:lpstr>
      <vt:lpstr>Biomolecules Are Compounds of Carbon with a Variety of Functional Groups</vt:lpstr>
      <vt:lpstr>Geometry of Carbon Bonding</vt:lpstr>
      <vt:lpstr>Common Functional Groups of Biomolecules</vt:lpstr>
      <vt:lpstr>Additional Functional Groups of Biomolecules</vt:lpstr>
      <vt:lpstr>Many Biomolecules Are Polyfunctional</vt:lpstr>
      <vt:lpstr>Cells Contain a Universal Set of Small Molecules</vt:lpstr>
      <vt:lpstr>Macromolecules Are the Major Constituents of Cells</vt:lpstr>
      <vt:lpstr>Protein Macromolecules</vt:lpstr>
      <vt:lpstr>Nucleic Acid Macromolecules</vt:lpstr>
      <vt:lpstr>Polysaccharide Macromolecules</vt:lpstr>
      <vt:lpstr>Lipid Molecules</vt:lpstr>
      <vt:lpstr>Building Blocks of Biochemistry</vt:lpstr>
      <vt:lpstr>Major Classes of Biomolecules in E. coli Cells</vt:lpstr>
      <vt:lpstr>Three-Dimensional Structure Is Described by Configuration and Conformation</vt:lpstr>
      <vt:lpstr>Illustrating Stereochemistry</vt:lpstr>
      <vt:lpstr>Configurations of Geometric Isomers</vt:lpstr>
      <vt:lpstr>Chiral and Achiral Molecules</vt:lpstr>
      <vt:lpstr>Enantiomers and Diastereomers</vt:lpstr>
      <vt:lpstr>Optical Activity of Enantiomers</vt:lpstr>
      <vt:lpstr>Naming Stereoisomers Using the RS System</vt:lpstr>
      <vt:lpstr>Molecular Conformation</vt:lpstr>
      <vt:lpstr>Principle 2 (4 of 6)</vt:lpstr>
      <vt:lpstr>Interactions between Biomolecules Are Stereospecific</vt:lpstr>
      <vt:lpstr>Biological Systems Can Distinguish Stereoisomers</vt:lpstr>
      <vt:lpstr>1.3    Physical Foundations</vt:lpstr>
      <vt:lpstr>Living Organisms Exist in a Dynamic Steady State, Never at Equilibrium with Their Surroundings</vt:lpstr>
      <vt:lpstr>Organisms Transform Energy and Matter from Their Surroundings</vt:lpstr>
      <vt:lpstr>Energy Transformation in Living Organisms</vt:lpstr>
      <vt:lpstr>Principle 3 (3 of 5)</vt:lpstr>
      <vt:lpstr>Extracting Energy from the Surroundings</vt:lpstr>
      <vt:lpstr>Oxidation-Reduction Reactions</vt:lpstr>
      <vt:lpstr>Creating and Maintaining Order Requires Work and Energy</vt:lpstr>
      <vt:lpstr>Free Energy, G</vt:lpstr>
      <vt:lpstr>Free-Energy Change, ∆G</vt:lpstr>
      <vt:lpstr>Coupling Reactions</vt:lpstr>
      <vt:lpstr>Energy Coupling Links Reactions in Biology</vt:lpstr>
      <vt:lpstr>Reaction Coordinate Diagrams</vt:lpstr>
      <vt:lpstr>Enzymes Promote Sequences of Chemical Reactions</vt:lpstr>
      <vt:lpstr>Catabolism and Anabolism</vt:lpstr>
      <vt:lpstr>Principle 2 (5 of 6)</vt:lpstr>
      <vt:lpstr>Metabolism</vt:lpstr>
      <vt:lpstr>Principle 3 (5 of 5)</vt:lpstr>
      <vt:lpstr>Metabolism Is Regulated to Achieve Balance and Economy</vt:lpstr>
      <vt:lpstr>1.4    Genetic Foundations</vt:lpstr>
      <vt:lpstr>Genetic Information Is Encoded in DNA</vt:lpstr>
      <vt:lpstr>Genetic Continuity Is Vested in Single DNA Molecules</vt:lpstr>
      <vt:lpstr>The Structure of DNA Allows Its Replication and Repair with Near-Perfect Fidelity</vt:lpstr>
      <vt:lpstr>The Linear Sequence in DNA Encodes Proteins with Three-Dimensional Structures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Calcara</dc:creator>
  <cp:lastModifiedBy>Noel Sturm</cp:lastModifiedBy>
  <cp:revision>48</cp:revision>
  <cp:lastPrinted>2021-02-03T04:15:06Z</cp:lastPrinted>
  <dcterms:created xsi:type="dcterms:W3CDTF">2016-06-17T13:10:26Z</dcterms:created>
  <dcterms:modified xsi:type="dcterms:W3CDTF">2021-08-17T20:05:25Z</dcterms:modified>
</cp:coreProperties>
</file>